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7" r:id="rId3"/>
    <p:sldId id="258" r:id="rId4"/>
    <p:sldId id="259" r:id="rId5"/>
    <p:sldId id="260" r:id="rId6"/>
    <p:sldId id="268" r:id="rId7"/>
    <p:sldId id="262" r:id="rId8"/>
    <p:sldId id="267" r:id="rId9"/>
    <p:sldId id="264" r:id="rId10"/>
    <p:sldId id="265" r:id="rId11"/>
    <p:sldId id="266" r:id="rId12"/>
  </p:sldIdLst>
  <p:sldSz cx="9144000" cy="5143500" type="screen16x9"/>
  <p:notesSz cx="13004800" cy="9753600"/>
  <p:defaultTextStyle>
    <a:defPPr>
      <a:defRPr lang="de-DE"/>
    </a:defPPr>
    <a:lvl1pPr marL="0" algn="l" defTabSz="286962">
      <a:defRPr sz="1100">
        <a:solidFill>
          <a:schemeClr val="tx1"/>
        </a:solidFill>
        <a:latin typeface="+mn-lt"/>
        <a:ea typeface="+mn-ea"/>
        <a:cs typeface="+mn-cs"/>
      </a:defRPr>
    </a:lvl1pPr>
    <a:lvl2pPr marL="286962" algn="l" defTabSz="286962">
      <a:defRPr sz="1100">
        <a:solidFill>
          <a:schemeClr val="tx1"/>
        </a:solidFill>
        <a:latin typeface="+mn-lt"/>
        <a:ea typeface="+mn-ea"/>
        <a:cs typeface="+mn-cs"/>
      </a:defRPr>
    </a:lvl2pPr>
    <a:lvl3pPr marL="573925" algn="l" defTabSz="286962">
      <a:defRPr sz="1100">
        <a:solidFill>
          <a:schemeClr val="tx1"/>
        </a:solidFill>
        <a:latin typeface="+mn-lt"/>
        <a:ea typeface="+mn-ea"/>
        <a:cs typeface="+mn-cs"/>
      </a:defRPr>
    </a:lvl3pPr>
    <a:lvl4pPr marL="860887" algn="l" defTabSz="286962">
      <a:defRPr sz="1100">
        <a:solidFill>
          <a:schemeClr val="tx1"/>
        </a:solidFill>
        <a:latin typeface="+mn-lt"/>
        <a:ea typeface="+mn-ea"/>
        <a:cs typeface="+mn-cs"/>
      </a:defRPr>
    </a:lvl4pPr>
    <a:lvl5pPr marL="1147851" algn="l" defTabSz="286962">
      <a:defRPr sz="1100">
        <a:solidFill>
          <a:schemeClr val="tx1"/>
        </a:solidFill>
        <a:latin typeface="+mn-lt"/>
        <a:ea typeface="+mn-ea"/>
        <a:cs typeface="+mn-cs"/>
      </a:defRPr>
    </a:lvl5pPr>
    <a:lvl6pPr marL="1434813" algn="l" defTabSz="286962">
      <a:defRPr sz="1100">
        <a:solidFill>
          <a:schemeClr val="tx1"/>
        </a:solidFill>
        <a:latin typeface="+mn-lt"/>
        <a:ea typeface="+mn-ea"/>
        <a:cs typeface="+mn-cs"/>
      </a:defRPr>
    </a:lvl6pPr>
    <a:lvl7pPr marL="1721776" algn="l" defTabSz="286962">
      <a:defRPr sz="1100">
        <a:solidFill>
          <a:schemeClr val="tx1"/>
        </a:solidFill>
        <a:latin typeface="+mn-lt"/>
        <a:ea typeface="+mn-ea"/>
        <a:cs typeface="+mn-cs"/>
      </a:defRPr>
    </a:lvl7pPr>
    <a:lvl8pPr marL="2008738" algn="l" defTabSz="286962">
      <a:defRPr sz="1100">
        <a:solidFill>
          <a:schemeClr val="tx1"/>
        </a:solidFill>
        <a:latin typeface="+mn-lt"/>
        <a:ea typeface="+mn-ea"/>
        <a:cs typeface="+mn-cs"/>
      </a:defRPr>
    </a:lvl8pPr>
    <a:lvl9pPr marL="2295702" algn="l" defTabSz="286962">
      <a:defRPr sz="11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sche, Tatyana" initials="TT" lastIdx="1" clrIdx="0">
    <p:extLst>
      <p:ext uri="{19B8F6BF-5375-455C-9EA6-DF929625EA0E}">
        <p15:presenceInfo xmlns:p15="http://schemas.microsoft.com/office/powerpoint/2012/main" userId="S::tatyana.tasche@uni-goettingen.de::af3e6302-e3f6-40bc-baa3-88b747fa0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B79"/>
    <a:srgbClr val="0B5A78"/>
    <a:srgbClr val="153268"/>
    <a:srgbClr val="153269"/>
    <a:srgbClr val="A2C1CA"/>
    <a:srgbClr val="005F9B"/>
    <a:srgbClr val="095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37" autoAdjust="0"/>
    <p:restoredTop sz="86441" autoAdjust="0"/>
  </p:normalViewPr>
  <p:slideViewPr>
    <p:cSldViewPr>
      <p:cViewPr varScale="1">
        <p:scale>
          <a:sx n="142" d="100"/>
          <a:sy n="142" d="100"/>
        </p:scale>
        <p:origin x="132" y="120"/>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5635625" cy="48736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7366000" y="0"/>
            <a:ext cx="5635625" cy="487363"/>
          </a:xfrm>
          <a:prstGeom prst="rect">
            <a:avLst/>
          </a:prstGeom>
        </p:spPr>
        <p:txBody>
          <a:bodyPr vert="horz" lIns="91440" tIns="45720" rIns="91440" bIns="45720" rtlCol="0"/>
          <a:lstStyle>
            <a:lvl1pPr algn="r">
              <a:defRPr sz="1200"/>
            </a:lvl1pPr>
          </a:lstStyle>
          <a:p>
            <a:pPr>
              <a:defRPr/>
            </a:pPr>
            <a:fld id="{66C661A5-9AB9-1949-9B9A-C46C190AE8BF}" type="datetime1">
              <a:rPr lang="de-DE"/>
              <a:t>07.04.2026</a:t>
            </a:fld>
            <a:endParaRPr lang="de-DE"/>
          </a:p>
        </p:txBody>
      </p:sp>
      <p:sp>
        <p:nvSpPr>
          <p:cNvPr id="4" name="Folienbildplatzhalter 3"/>
          <p:cNvSpPr>
            <a:spLocks noGrp="1" noRot="1" noChangeAspect="1"/>
          </p:cNvSpPr>
          <p:nvPr>
            <p:ph type="sldImg" idx="2"/>
          </p:nvPr>
        </p:nvSpPr>
        <p:spPr bwMode="auto">
          <a:xfrm>
            <a:off x="3251200" y="731838"/>
            <a:ext cx="6502400" cy="36576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1300163" y="4632325"/>
            <a:ext cx="10404475" cy="43894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9264650"/>
            <a:ext cx="5635625" cy="487363"/>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7366000" y="9264650"/>
            <a:ext cx="5635625" cy="487363"/>
          </a:xfrm>
          <a:prstGeom prst="rect">
            <a:avLst/>
          </a:prstGeom>
        </p:spPr>
        <p:txBody>
          <a:bodyPr vert="horz" lIns="91440" tIns="45720" rIns="91440" bIns="45720" rtlCol="0" anchor="b"/>
          <a:lstStyle>
            <a:lvl1pPr algn="r">
              <a:defRPr sz="1200"/>
            </a:lvl1pPr>
          </a:lstStyle>
          <a:p>
            <a:pPr>
              <a:defRPr/>
            </a:pPr>
            <a:fld id="{584A433B-D369-FE47-BCB2-D5C24AAD91F8}" type="slidenum">
              <a:rPr lang="de-DE"/>
              <a:t>‹Nr.›</a:t>
            </a:fld>
            <a:endParaRPr lang="de-DE"/>
          </a:p>
        </p:txBody>
      </p:sp>
    </p:spTree>
  </p:cSld>
  <p:clrMap bg1="lt1" tx1="dk1" bg2="lt2" tx2="dk2" accent1="accent1" accent2="accent2" accent3="accent3" accent4="accent4" accent5="accent5" accent6="accent6" hlink="hlink" folHlink="folHlink"/>
  <p:hf sldNum="0" hdr="0" ftr="0" dt="0"/>
  <p:notesStyle>
    <a:lvl1pPr marL="0" algn="l" defTabSz="286962">
      <a:defRPr sz="800">
        <a:solidFill>
          <a:schemeClr val="tx1"/>
        </a:solidFill>
        <a:latin typeface="+mn-lt"/>
        <a:ea typeface="+mn-ea"/>
        <a:cs typeface="+mn-cs"/>
      </a:defRPr>
    </a:lvl1pPr>
    <a:lvl2pPr marL="286962" algn="l" defTabSz="286962">
      <a:defRPr sz="800">
        <a:solidFill>
          <a:schemeClr val="tx1"/>
        </a:solidFill>
        <a:latin typeface="+mn-lt"/>
        <a:ea typeface="+mn-ea"/>
        <a:cs typeface="+mn-cs"/>
      </a:defRPr>
    </a:lvl2pPr>
    <a:lvl3pPr marL="573925" algn="l" defTabSz="286962">
      <a:defRPr sz="800">
        <a:solidFill>
          <a:schemeClr val="tx1"/>
        </a:solidFill>
        <a:latin typeface="+mn-lt"/>
        <a:ea typeface="+mn-ea"/>
        <a:cs typeface="+mn-cs"/>
      </a:defRPr>
    </a:lvl3pPr>
    <a:lvl4pPr marL="860887" algn="l" defTabSz="286962">
      <a:defRPr sz="800">
        <a:solidFill>
          <a:schemeClr val="tx1"/>
        </a:solidFill>
        <a:latin typeface="+mn-lt"/>
        <a:ea typeface="+mn-ea"/>
        <a:cs typeface="+mn-cs"/>
      </a:defRPr>
    </a:lvl4pPr>
    <a:lvl5pPr marL="1147851" algn="l" defTabSz="286962">
      <a:defRPr sz="800">
        <a:solidFill>
          <a:schemeClr val="tx1"/>
        </a:solidFill>
        <a:latin typeface="+mn-lt"/>
        <a:ea typeface="+mn-ea"/>
        <a:cs typeface="+mn-cs"/>
      </a:defRPr>
    </a:lvl5pPr>
    <a:lvl6pPr marL="1434813" algn="l" defTabSz="286962">
      <a:defRPr sz="800">
        <a:solidFill>
          <a:schemeClr val="tx1"/>
        </a:solidFill>
        <a:latin typeface="+mn-lt"/>
        <a:ea typeface="+mn-ea"/>
        <a:cs typeface="+mn-cs"/>
      </a:defRPr>
    </a:lvl6pPr>
    <a:lvl7pPr marL="1721776" algn="l" defTabSz="286962">
      <a:defRPr sz="800">
        <a:solidFill>
          <a:schemeClr val="tx1"/>
        </a:solidFill>
        <a:latin typeface="+mn-lt"/>
        <a:ea typeface="+mn-ea"/>
        <a:cs typeface="+mn-cs"/>
      </a:defRPr>
    </a:lvl7pPr>
    <a:lvl8pPr marL="2008738" algn="l" defTabSz="286962">
      <a:defRPr sz="800">
        <a:solidFill>
          <a:schemeClr val="tx1"/>
        </a:solidFill>
        <a:latin typeface="+mn-lt"/>
        <a:ea typeface="+mn-ea"/>
        <a:cs typeface="+mn-cs"/>
      </a:defRPr>
    </a:lvl8pPr>
    <a:lvl9pPr marL="2295702" algn="l" defTabSz="286962">
      <a:defRPr sz="8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D063479-775A-4221-C1EF-C479FD3642D1}"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286962" eaLnBrk="1" fontAlgn="auto" latinLnBrk="0" hangingPunct="1">
              <a:lnSpc>
                <a:spcPct val="100000"/>
              </a:lnSpc>
              <a:spcBef>
                <a:spcPts val="0"/>
              </a:spcBef>
              <a:spcAft>
                <a:spcPts val="0"/>
              </a:spcAft>
              <a:buClrTx/>
              <a:buSzTx/>
              <a:buFontTx/>
              <a:buNone/>
              <a:tabLst/>
              <a:defRPr/>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Wichtig zu beachten ist: Dabei arbeitet die KI allein statistisch. Die Bedeutung von Wörtern kann sie nicht wie Menschen wirklich verstehen, auch wenn sie natürlich auf Anfragen wie „was bedeutet…“ antworten kann. Aber das geschieht allein aufgrund des Modells, dass die KI aus den Trainingsdaten erlernt hat.</a:t>
            </a:r>
          </a:p>
          <a:p>
            <a:pPr>
              <a:defRPr/>
            </a:pPr>
            <a:endParaRPr dirty="0"/>
          </a:p>
        </p:txBody>
      </p:sp>
      <p:sp>
        <p:nvSpPr>
          <p:cNvPr id="4" name="Slide Number Placeholder 3"/>
          <p:cNvSpPr>
            <a:spLocks noGrp="1"/>
          </p:cNvSpPr>
          <p:nvPr>
            <p:ph type="sldNum" sz="quarter" idx="10"/>
          </p:nvPr>
        </p:nvSpPr>
        <p:spPr bwMode="auto"/>
        <p:txBody>
          <a:bodyPr/>
          <a:lstStyle/>
          <a:p>
            <a:pPr>
              <a:defRPr/>
            </a:pPr>
            <a:fld id="{F897D87A-68A3-3B9A-30BA-D0FFF53826CC}" type="slidenum">
              <a:rPr/>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lnSpc>
                <a:spcPct val="115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Ein gängiger Ansatz für textgenerative KI sind sogenannte </a:t>
            </a:r>
            <a:r>
              <a:rPr lang="de-DE" sz="1800" b="1" kern="100" dirty="0" err="1">
                <a:effectLst/>
                <a:latin typeface="Aptos" panose="020B0004020202020204" pitchFamily="34" charset="0"/>
                <a:ea typeface="Aptos" panose="020B0004020202020204" pitchFamily="34" charset="0"/>
                <a:cs typeface="Times New Roman" panose="02020603050405020304" pitchFamily="18" charset="0"/>
              </a:rPr>
              <a:t>Transformermodelle</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Diese Modelle nutzen eine spezielle Architektur, die es ihnen ermöglicht, die Bedeutung von Wörtern </a:t>
            </a:r>
            <a:r>
              <a:rPr lang="de-DE" sz="1800" u="sng" kern="100" dirty="0">
                <a:effectLst/>
                <a:latin typeface="Aptos" panose="020B0004020202020204" pitchFamily="34" charset="0"/>
                <a:ea typeface="Aptos" panose="020B0004020202020204" pitchFamily="34" charset="0"/>
                <a:cs typeface="Times New Roman" panose="02020603050405020304" pitchFamily="18" charset="0"/>
              </a:rPr>
              <a:t>im Kontext </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ihrer Nachbarwörter zu verstehen. </a:t>
            </a:r>
          </a:p>
          <a:p>
            <a:pPr>
              <a:lnSpc>
                <a:spcPct val="115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Menschliche Sprache ist komplex und oft mehrdeutig. Die Bedeutung eines Wortes kann sich stark ändern, je nachdem, welche anderen Wörter es umgeben. Nehmen wir ein einfaches Beispiel:</a:t>
            </a:r>
          </a:p>
          <a:p>
            <a:pPr marL="342900" lvl="0" indent="-342900">
              <a:lnSpc>
                <a:spcPct val="115000"/>
              </a:lnSpc>
              <a:spcAft>
                <a:spcPts val="800"/>
              </a:spcAft>
              <a:buFont typeface="Symbol" panose="05050102010706020507" pitchFamily="18" charset="2"/>
              <a:buChar char=""/>
              <a:tabLst>
                <a:tab pos="457200" algn="l"/>
              </a:tabLs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"Ich </a:t>
            </a:r>
            <a:r>
              <a:rPr lang="de-DE" sz="1800" b="1" kern="100" dirty="0">
                <a:effectLst/>
                <a:latin typeface="Aptos" panose="020B0004020202020204" pitchFamily="34" charset="0"/>
                <a:ea typeface="Aptos" panose="020B0004020202020204" pitchFamily="34" charset="0"/>
                <a:cs typeface="Times New Roman" panose="02020603050405020304" pitchFamily="18" charset="0"/>
              </a:rPr>
              <a:t>esse</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einen Apfel."</a:t>
            </a:r>
          </a:p>
          <a:p>
            <a:pPr marL="342900" lvl="0" indent="-342900">
              <a:lnSpc>
                <a:spcPct val="115000"/>
              </a:lnSpc>
              <a:spcAft>
                <a:spcPts val="800"/>
              </a:spcAft>
              <a:buFont typeface="Symbol" panose="05050102010706020507" pitchFamily="18" charset="2"/>
              <a:buChar char=""/>
              <a:tabLst>
                <a:tab pos="457200" algn="l"/>
              </a:tabLs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"Die Maus </a:t>
            </a:r>
            <a:r>
              <a:rPr lang="de-DE" sz="1800" b="1" kern="100" dirty="0">
                <a:effectLst/>
                <a:latin typeface="Aptos" panose="020B0004020202020204" pitchFamily="34" charset="0"/>
                <a:ea typeface="Aptos" panose="020B0004020202020204" pitchFamily="34" charset="0"/>
                <a:cs typeface="Times New Roman" panose="02020603050405020304" pitchFamily="18" charset="0"/>
              </a:rPr>
              <a:t>frisst</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den Käse."</a:t>
            </a:r>
          </a:p>
          <a:p>
            <a:pPr>
              <a:lnSpc>
                <a:spcPct val="115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Hier beschreiben "essen" und "fressen" ähnliche Aktionen, aber die Wahl des Verbs hängt vom Subjekt ab. Ein traditionelles KI-Modell, das jedes Wort isoliert betrachtet, würde diese Nuance möglicherweise übersehen.</a:t>
            </a:r>
          </a:p>
          <a:p>
            <a:pPr>
              <a:defRPr/>
            </a:pPr>
            <a:endParaRPr dirty="0"/>
          </a:p>
        </p:txBody>
      </p:sp>
      <p:sp>
        <p:nvSpPr>
          <p:cNvPr id="4" name="Slide Number Placeholder 3"/>
          <p:cNvSpPr>
            <a:spLocks noGrp="1"/>
          </p:cNvSpPr>
          <p:nvPr>
            <p:ph type="sldNum" sz="quarter" idx="10"/>
          </p:nvPr>
        </p:nvSpPr>
        <p:spPr bwMode="auto"/>
        <p:txBody>
          <a:bodyPr/>
          <a:lstStyle/>
          <a:p>
            <a:pPr>
              <a:defRPr/>
            </a:pPr>
            <a:fld id="{1E06B630-4086-59DB-BD18-217FAC725C2B}"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lnSpc>
                <a:spcPct val="115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Der Kern der Transformer-Architektur ist der sogenannte </a:t>
            </a:r>
            <a:r>
              <a:rPr lang="de-DE" sz="1800" b="1" kern="100" dirty="0">
                <a:effectLst/>
                <a:latin typeface="Aptos" panose="020B0004020202020204" pitchFamily="34" charset="0"/>
                <a:ea typeface="Aptos" panose="020B0004020202020204" pitchFamily="34" charset="0"/>
                <a:cs typeface="Times New Roman" panose="02020603050405020304" pitchFamily="18" charset="0"/>
              </a:rPr>
              <a:t>Aufmerksamkeits-Mechanismus (Attention </a:t>
            </a:r>
            <a:r>
              <a:rPr lang="de-DE" sz="1800" b="1" kern="100" dirty="0" err="1">
                <a:effectLst/>
                <a:latin typeface="Aptos" panose="020B0004020202020204" pitchFamily="34" charset="0"/>
                <a:ea typeface="Aptos" panose="020B0004020202020204" pitchFamily="34" charset="0"/>
                <a:cs typeface="Times New Roman" panose="02020603050405020304" pitchFamily="18" charset="0"/>
              </a:rPr>
              <a:t>Mechanism</a:t>
            </a:r>
            <a:r>
              <a:rPr lang="de-DE" sz="1800" b="1" kern="100" dirty="0">
                <a:effectLst/>
                <a:latin typeface="Aptos" panose="020B0004020202020204" pitchFamily="34" charset="0"/>
                <a:ea typeface="Aptos" panose="020B0004020202020204" pitchFamily="34" charset="0"/>
                <a:cs typeface="Times New Roman" panose="02020603050405020304" pitchFamily="18" charset="0"/>
              </a:rPr>
              <a:t>)</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Dieser Mechanismus ermöglicht es dem Modell, die Beziehungen zwischen </a:t>
            </a:r>
            <a:r>
              <a:rPr lang="de-DE" sz="1800" i="1" kern="100" dirty="0">
                <a:effectLst/>
                <a:latin typeface="Aptos" panose="020B0004020202020204" pitchFamily="34" charset="0"/>
                <a:ea typeface="Aptos" panose="020B0004020202020204" pitchFamily="34" charset="0"/>
                <a:cs typeface="Times New Roman" panose="02020603050405020304" pitchFamily="18" charset="0"/>
              </a:rPr>
              <a:t>jedem</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Wort in einer Eingabesequenz und </a:t>
            </a:r>
            <a:r>
              <a:rPr lang="de-DE" sz="1800" i="1" kern="100" dirty="0">
                <a:effectLst/>
                <a:latin typeface="Aptos" panose="020B0004020202020204" pitchFamily="34" charset="0"/>
                <a:ea typeface="Aptos" panose="020B0004020202020204" pitchFamily="34" charset="0"/>
                <a:cs typeface="Times New Roman" panose="02020603050405020304" pitchFamily="18" charset="0"/>
              </a:rPr>
              <a:t>allen anderen</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Wörtern in dieser Sequenz zu bewerten.</a:t>
            </a:r>
          </a:p>
          <a:p>
            <a:pPr>
              <a:lnSpc>
                <a:spcPct val="115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Nehmen wir an, das Modell würde den Satz "Die Bank am Flussufer ist ein guter Ort zum Angeln" verarbeiten. Das Vorgehen des Modells würde ungefähr so aussehen:</a:t>
            </a:r>
          </a:p>
          <a:p>
            <a:pPr marL="342900" lvl="0" indent="-342900">
              <a:lnSpc>
                <a:spcPct val="115000"/>
              </a:lnSpc>
              <a:spcAft>
                <a:spcPts val="800"/>
              </a:spcAft>
              <a:buFont typeface="+mj-lt"/>
              <a:buAutoNum type="arabicPeriod"/>
              <a:tabLst>
                <a:tab pos="457200" algn="l"/>
              </a:tabLst>
            </a:pPr>
            <a:r>
              <a:rPr lang="de-DE" sz="1800" b="1" kern="100" dirty="0">
                <a:effectLst/>
                <a:latin typeface="Aptos" panose="020B0004020202020204" pitchFamily="34" charset="0"/>
                <a:ea typeface="Aptos" panose="020B0004020202020204" pitchFamily="34" charset="0"/>
                <a:cs typeface="Times New Roman" panose="02020603050405020304" pitchFamily="18" charset="0"/>
              </a:rPr>
              <a:t>Beziehung zu jedem anderen Wort herstellen:</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Es würde eine Art "Gewichtung" berechnen, wie relevant jedes andere Wort im Satz für das Verständnis von "Bank" ist.</a:t>
            </a:r>
          </a:p>
          <a:p>
            <a:pPr marL="342900" lvl="0" indent="-342900">
              <a:lnSpc>
                <a:spcPct val="115000"/>
              </a:lnSpc>
              <a:spcAft>
                <a:spcPts val="800"/>
              </a:spcAft>
              <a:buFont typeface="+mj-lt"/>
              <a:buAutoNum type="arabicPeriod"/>
              <a:tabLst>
                <a:tab pos="457200" algn="l"/>
              </a:tabLst>
            </a:pPr>
            <a:r>
              <a:rPr lang="de-DE" sz="1800" b="1" kern="100" dirty="0">
                <a:effectLst/>
                <a:latin typeface="Aptos" panose="020B0004020202020204" pitchFamily="34" charset="0"/>
                <a:ea typeface="Aptos" panose="020B0004020202020204" pitchFamily="34" charset="0"/>
                <a:cs typeface="Times New Roman" panose="02020603050405020304" pitchFamily="18" charset="0"/>
              </a:rPr>
              <a:t>Fokus auf relevante Wörter legen:</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Es würde erkennen, dass Wörter wie "Flussufer" und "Angeln" eine sehr hohe Relevanz für "Bank" haben, während Wörter wie "ist" oder "ein" weniger relevant sind.</a:t>
            </a:r>
          </a:p>
          <a:p>
            <a:pPr marL="342900" lvl="0" indent="-342900">
              <a:lnSpc>
                <a:spcPct val="115000"/>
              </a:lnSpc>
              <a:spcAft>
                <a:spcPts val="800"/>
              </a:spcAft>
              <a:buFont typeface="+mj-lt"/>
              <a:buAutoNum type="arabicPeriod"/>
              <a:tabLst>
                <a:tab pos="457200" algn="l"/>
              </a:tabLst>
            </a:pPr>
            <a:r>
              <a:rPr lang="de-DE" sz="1800" b="1" kern="100" dirty="0">
                <a:effectLst/>
                <a:latin typeface="Aptos" panose="020B0004020202020204" pitchFamily="34" charset="0"/>
                <a:ea typeface="Aptos" panose="020B0004020202020204" pitchFamily="34" charset="0"/>
                <a:cs typeface="Times New Roman" panose="02020603050405020304" pitchFamily="18" charset="0"/>
              </a:rPr>
              <a:t>Kontextuelle Bedeutung ableiten:</a:t>
            </a:r>
            <a:r>
              <a:rPr lang="de-DE" sz="1800" kern="100" dirty="0">
                <a:effectLst/>
                <a:latin typeface="Aptos" panose="020B0004020202020204" pitchFamily="34" charset="0"/>
                <a:ea typeface="Aptos" panose="020B0004020202020204" pitchFamily="34" charset="0"/>
                <a:cs typeface="Times New Roman" panose="02020603050405020304" pitchFamily="18" charset="0"/>
              </a:rPr>
              <a:t> Basierend auf dieser hohen Relevanz würde das Modell schließen, dass "Bank" in diesem Kontext nicht das Finanzinstitut, sondern eine Sitzmöglichkeit bedeutet.</a:t>
            </a:r>
          </a:p>
          <a:p>
            <a:pPr>
              <a:defRPr/>
            </a:pPr>
            <a:endParaRPr dirty="0"/>
          </a:p>
        </p:txBody>
      </p:sp>
      <p:sp>
        <p:nvSpPr>
          <p:cNvPr id="4" name="Slide Number Placeholder 3"/>
          <p:cNvSpPr>
            <a:spLocks noGrp="1"/>
          </p:cNvSpPr>
          <p:nvPr>
            <p:ph type="sldNum" sz="quarter" idx="10"/>
          </p:nvPr>
        </p:nvSpPr>
        <p:spPr bwMode="auto"/>
        <p:txBody>
          <a:bodyPr/>
          <a:lstStyle/>
          <a:p>
            <a:pPr>
              <a:defRPr/>
            </a:pPr>
            <a:fld id="{EC9D3D93-10E5-D62D-ACCB-54A1F27C57C6}"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lnSpc>
                <a:spcPct val="115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Für das Training dieser Modelle sind sehr große Mengen an Textdaten aus verschiedenen Quellen erforderlich. Über die Analyse dieser Trainingsdaten lernt das Modell, Vorhersagen darüber zu treffen, welche Worte oder Phrasen wahrscheinlich als nächstes kommen. </a:t>
            </a:r>
          </a:p>
          <a:p>
            <a:pPr>
              <a:lnSpc>
                <a:spcPct val="115000"/>
              </a:lnSpc>
              <a:spcAft>
                <a:spcPts val="800"/>
              </a:spcAft>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Dieses Training erfolgt in mehreren Phasen, wobei das Modell schrittweise über Rückmeldung von außen seine Fähigkeit verbessert, sinnvolle Texte zu generieren. Dazu wird der Output von Menschen auf seine Güte bewertet - das wird übrigens tatsächlich als "Belohnung" bezeichnet.</a:t>
            </a:r>
          </a:p>
          <a:p>
            <a:pPr>
              <a:defRPr/>
            </a:pPr>
            <a:endParaRPr dirty="0"/>
          </a:p>
        </p:txBody>
      </p:sp>
      <p:sp>
        <p:nvSpPr>
          <p:cNvPr id="4" name="Slide Number Placeholder 3"/>
          <p:cNvSpPr>
            <a:spLocks noGrp="1"/>
          </p:cNvSpPr>
          <p:nvPr>
            <p:ph type="sldNum" sz="quarter" idx="10"/>
          </p:nvPr>
        </p:nvSpPr>
        <p:spPr bwMode="auto"/>
        <p:txBody>
          <a:bodyPr/>
          <a:lstStyle/>
          <a:p>
            <a:pPr>
              <a:defRPr/>
            </a:pPr>
            <a:fld id="{6D092987-6C72-69B7-7CDD-F18714298B73}"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286962" eaLnBrk="1" fontAlgn="auto" latinLnBrk="0" hangingPunct="1">
              <a:lnSpc>
                <a:spcPct val="100000"/>
              </a:lnSpc>
              <a:spcBef>
                <a:spcPts val="0"/>
              </a:spcBef>
              <a:spcAft>
                <a:spcPts val="0"/>
              </a:spcAft>
              <a:buClrTx/>
              <a:buSzTx/>
              <a:buFontTx/>
              <a:buNone/>
              <a:tabLst/>
              <a:defRPr/>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Nach Abschluss des Trainings hat die KI keinen Zugriff mehr auf die Trainingsdaten, nur noch auf das Modell, das sie aufgrund der Daten erstellt hat. Sie kann also nicht den Textkorpus nach Informationen durchsuchen, wenn sie zu einem bestimmten Thema einen Text generieren soll, sondern tut dies allein aufgrund des Modells, das im Trainingsprozess erstellt wurde. </a:t>
            </a:r>
          </a:p>
          <a:p>
            <a:pPr>
              <a:defRPr/>
            </a:pPr>
            <a:endParaRPr dirty="0"/>
          </a:p>
        </p:txBody>
      </p:sp>
      <p:sp>
        <p:nvSpPr>
          <p:cNvPr id="4" name="Slide Number Placeholder 3"/>
          <p:cNvSpPr>
            <a:spLocks noGrp="1"/>
          </p:cNvSpPr>
          <p:nvPr>
            <p:ph type="sldNum" sz="quarter" idx="10"/>
          </p:nvPr>
        </p:nvSpPr>
        <p:spPr bwMode="auto"/>
        <p:txBody>
          <a:bodyPr/>
          <a:lstStyle/>
          <a:p>
            <a:pPr>
              <a:defRPr/>
            </a:pPr>
            <a:fld id="{5BFE5FC6-9DC4-92F8-0AC5-6EC5EEFCAAC3}"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286962" eaLnBrk="1" fontAlgn="auto" latinLnBrk="0" hangingPunct="1">
              <a:lnSpc>
                <a:spcPct val="100000"/>
              </a:lnSpc>
              <a:spcBef>
                <a:spcPts val="0"/>
              </a:spcBef>
              <a:spcAft>
                <a:spcPts val="0"/>
              </a:spcAft>
              <a:buClrTx/>
              <a:buSzTx/>
              <a:buFontTx/>
              <a:buNone/>
              <a:tabLst/>
              <a:defRPr/>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Der Text wird dabei schrittweise erstellt. KI arbeitet in sogenannten Token - das sind Bruchteile von Worten, die sich auf Ebene von Maschinensprache widerspiegeln und die sich nicht sinnvoll in Teilworten oder Silben angeben lassen. Daher sprechen wir in diesem Lernmodul der Einfachheit und Verständlichkeit halber weiter von "Worten".</a:t>
            </a:r>
          </a:p>
          <a:p>
            <a:pPr>
              <a:defRPr/>
            </a:pPr>
            <a:endParaRPr dirty="0"/>
          </a:p>
        </p:txBody>
      </p:sp>
      <p:sp>
        <p:nvSpPr>
          <p:cNvPr id="4" name="Slide Number Placeholder 3"/>
          <p:cNvSpPr>
            <a:spLocks noGrp="1"/>
          </p:cNvSpPr>
          <p:nvPr>
            <p:ph type="sldNum" sz="quarter" idx="10"/>
          </p:nvPr>
        </p:nvSpPr>
        <p:spPr bwMode="auto"/>
        <p:txBody>
          <a:bodyPr/>
          <a:lstStyle/>
          <a:p>
            <a:pPr>
              <a:defRPr/>
            </a:pPr>
            <a:fld id="{A604344E-1C1D-7F5E-5AB6-56E886B7340E}" type="slidenum">
              <a:rPr/>
              <a:t>6</a:t>
            </a:fld>
            <a:endParaRPr/>
          </a:p>
        </p:txBody>
      </p:sp>
    </p:spTree>
    <p:extLst>
      <p:ext uri="{BB962C8B-B14F-4D97-AF65-F5344CB8AC3E}">
        <p14:creationId xmlns:p14="http://schemas.microsoft.com/office/powerpoint/2010/main" val="3293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sz="1800" dirty="0">
                <a:effectLst/>
                <a:latin typeface="Aptos" panose="020B0004020202020204" pitchFamily="34" charset="0"/>
                <a:ea typeface="Aptos" panose="020B0004020202020204" pitchFamily="34" charset="0"/>
                <a:cs typeface="Times New Roman" panose="02020603050405020304" pitchFamily="18" charset="0"/>
              </a:rPr>
              <a:t>Wenn das Modell Vorhersagen trifft, sagt es nicht genau ein wahrscheinlichstes nächstes Wort voraus, sondern eine Menge von mehreren Worten, und wählt aus dieser Menge ein Wort zufällig aus. Ansonsten würde textgenerative KI auf dieselbe Anfrage immer nur denselben Text produzieren können. ("Zufällig" bedeutet hier: auf eine bestimmte Weise randomisiert - jedes KI-Modell funktioniert hier je nach Anbieter etwas unterschiedlich.)</a:t>
            </a:r>
            <a:endParaRPr dirty="0"/>
          </a:p>
        </p:txBody>
      </p:sp>
      <p:sp>
        <p:nvSpPr>
          <p:cNvPr id="4" name="Slide Number Placeholder 3"/>
          <p:cNvSpPr>
            <a:spLocks noGrp="1"/>
          </p:cNvSpPr>
          <p:nvPr>
            <p:ph type="sldNum" sz="quarter" idx="10"/>
          </p:nvPr>
        </p:nvSpPr>
        <p:spPr bwMode="auto"/>
        <p:txBody>
          <a:bodyPr/>
          <a:lstStyle/>
          <a:p>
            <a:pPr>
              <a:defRPr/>
            </a:pPr>
            <a:fld id="{11DA101A-C8CC-1E89-4AB0-C3EE84C85268}"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286962" eaLnBrk="1" fontAlgn="auto" latinLnBrk="0" hangingPunct="1">
              <a:lnSpc>
                <a:spcPct val="100000"/>
              </a:lnSpc>
              <a:spcBef>
                <a:spcPts val="0"/>
              </a:spcBef>
              <a:spcAft>
                <a:spcPts val="0"/>
              </a:spcAft>
              <a:buClrTx/>
              <a:buSzTx/>
              <a:buFontTx/>
              <a:buNone/>
              <a:tabLst/>
              <a:defRPr/>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Für jedes der Worte gibt es eine mehr oder weniger hohe Wahrscheinlichkeit, dass es als nächstes in dem Satz folgt. Die meisten KI-Modelle sind so voreingestellt, dass sie zur Vervollständigung des Satzes eine der wahrscheinlichsten Möglichkeiten wählen. Von Anbieterseite her gibt es hierfür ein Muster - das sich aus dem Trainingsprozess ergeben hat - nachdem ein Wort ausgewählt wird. Wichtig ist, dass in der Regel nicht jedes Mal dasselbe Wort ausgewählt wird - denn das würde dazu führen, dass die KI immer denselben Output liefern würde</a:t>
            </a:r>
          </a:p>
          <a:p>
            <a:pPr>
              <a:defRPr/>
            </a:pPr>
            <a:endParaRPr dirty="0"/>
          </a:p>
        </p:txBody>
      </p:sp>
      <p:sp>
        <p:nvSpPr>
          <p:cNvPr id="4" name="Slide Number Placeholder 3"/>
          <p:cNvSpPr>
            <a:spLocks noGrp="1"/>
          </p:cNvSpPr>
          <p:nvPr>
            <p:ph type="sldNum" sz="quarter" idx="10"/>
          </p:nvPr>
        </p:nvSpPr>
        <p:spPr bwMode="auto"/>
        <p:txBody>
          <a:bodyPr/>
          <a:lstStyle/>
          <a:p>
            <a:pPr>
              <a:defRPr/>
            </a:pPr>
            <a:fld id="{BC52B99C-3E26-B721-1175-4BAAD8855641}" type="slidenum">
              <a:rP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286962" eaLnBrk="1" fontAlgn="auto" latinLnBrk="0" hangingPunct="1">
              <a:lnSpc>
                <a:spcPct val="100000"/>
              </a:lnSpc>
              <a:spcBef>
                <a:spcPts val="0"/>
              </a:spcBef>
              <a:spcAft>
                <a:spcPts val="0"/>
              </a:spcAft>
              <a:buClrTx/>
              <a:buSzTx/>
              <a:buFontTx/>
              <a:buNone/>
              <a:tabLst/>
              <a:defRPr/>
            </a:pPr>
            <a:r>
              <a:rPr lang="de-DE" sz="1800" kern="100" dirty="0">
                <a:effectLst/>
                <a:latin typeface="Aptos" panose="020B0004020202020204" pitchFamily="34" charset="0"/>
                <a:ea typeface="Aptos" panose="020B0004020202020204" pitchFamily="34" charset="0"/>
                <a:cs typeface="Times New Roman" panose="02020603050405020304" pitchFamily="18" charset="0"/>
              </a:rPr>
              <a:t>Ist die KI allerdings so eingestellt, dass sie kreative Vervollständigungen verwenden soll, wird sie eher "Die Sonne scheint und der Himmel ist voller Schäfchenwolken“ oder "Die Sonne scheint und der Himmel ist nicht zu sehen, weil das Fenster direkt zur Wand des Nachbarhauses hinausgeht“ ausgeben – also Fortsetzungen, die in den Trainingsdaten eher selten vorkamen. Selbstverständlich kann textgenerative KI nicht nur einzelne Sätze vervollständigen, sondern auch eigene, längere Texte schreiben und damit auf Fragen antworten, indem sie Wort für Wort Vorhersagen trifft und dabei den gesamten bisher generierten Kontext berücksichtigt</a:t>
            </a:r>
          </a:p>
          <a:p>
            <a:pPr>
              <a:defRPr/>
            </a:pPr>
            <a:endParaRPr dirty="0"/>
          </a:p>
        </p:txBody>
      </p:sp>
      <p:sp>
        <p:nvSpPr>
          <p:cNvPr id="4" name="Slide Number Placeholder 3"/>
          <p:cNvSpPr>
            <a:spLocks noGrp="1"/>
          </p:cNvSpPr>
          <p:nvPr>
            <p:ph type="sldNum" sz="quarter" idx="10"/>
          </p:nvPr>
        </p:nvSpPr>
        <p:spPr bwMode="auto"/>
        <p:txBody>
          <a:bodyPr/>
          <a:lstStyle/>
          <a:p>
            <a:pPr>
              <a:defRPr/>
            </a:pPr>
            <a:fld id="{C237A18D-5642-E8EC-17F9-A391044F670E}" type="slidenum">
              <a:r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
    <p:spTree>
      <p:nvGrpSpPr>
        <p:cNvPr id="1" name=""/>
        <p:cNvGrpSpPr/>
        <p:nvPr/>
      </p:nvGrpSpPr>
      <p:grpSpPr bwMode="auto">
        <a:xfrm>
          <a:off x="0" y="0"/>
          <a:ext cx="0" cy="0"/>
          <a:chOff x="0" y="0"/>
          <a:chExt cx="0" cy="0"/>
        </a:xfrm>
      </p:grpSpPr>
      <p:sp>
        <p:nvSpPr>
          <p:cNvPr id="81" name="object 2"/>
          <p:cNvSpPr/>
          <p:nvPr userDrawn="1"/>
        </p:nvSpPr>
        <p:spPr bwMode="auto">
          <a:xfrm>
            <a:off x="0" y="4781848"/>
            <a:ext cx="9144000" cy="361652"/>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100">
              <a:solidFill>
                <a:schemeClr val="bg1">
                  <a:lumMod val="85000"/>
                </a:schemeClr>
              </a:solidFill>
            </a:endParaRPr>
          </a:p>
        </p:txBody>
      </p:sp>
      <p:sp>
        <p:nvSpPr>
          <p:cNvPr id="8"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C5DFC1A0-EAC7-FF46-B484-6832FF4081D7}" type="datetime1">
              <a:rPr lang="de-DE"/>
              <a:t>07.04.2026</a:t>
            </a:fld>
            <a:endParaRPr lang="en-US"/>
          </a:p>
        </p:txBody>
      </p:sp>
      <p:sp>
        <p:nvSpPr>
          <p:cNvPr id="10" name="Holder 6"/>
          <p:cNvSpPr>
            <a:spLocks noGrp="1"/>
          </p:cNvSpPr>
          <p:nvPr>
            <p:ph type="sldNum" sz="quarter" idx="10"/>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
        <p:nvSpPr>
          <p:cNvPr id="15" name="Titel 14"/>
          <p:cNvSpPr>
            <a:spLocks noGrp="1"/>
          </p:cNvSpPr>
          <p:nvPr>
            <p:ph type="title"/>
          </p:nvPr>
        </p:nvSpPr>
        <p:spPr bwMode="auto">
          <a:xfrm>
            <a:off x="549124" y="2451200"/>
            <a:ext cx="7623279" cy="584775"/>
          </a:xfrm>
          <a:prstGeom prst="rect">
            <a:avLst/>
          </a:prstGeom>
        </p:spPr>
        <p:txBody>
          <a:bodyPr vert="horz"/>
          <a:lstStyle>
            <a:lvl1pPr>
              <a:defRPr sz="4000">
                <a:solidFill>
                  <a:schemeClr val="tx2"/>
                </a:solidFill>
                <a:latin typeface="+mj-lt"/>
              </a:defRPr>
            </a:lvl1pPr>
          </a:lstStyle>
          <a:p>
            <a:pPr>
              <a:defRPr/>
            </a:pPr>
            <a:endParaRPr lang="de-DE"/>
          </a:p>
        </p:txBody>
      </p:sp>
      <p:sp>
        <p:nvSpPr>
          <p:cNvPr id="74" name="Holder 3"/>
          <p:cNvSpPr>
            <a:spLocks noGrp="1"/>
          </p:cNvSpPr>
          <p:nvPr>
            <p:ph type="body" idx="1"/>
          </p:nvPr>
        </p:nvSpPr>
        <p:spPr bwMode="auto">
          <a:xfrm>
            <a:off x="660797" y="2198515"/>
            <a:ext cx="5786438" cy="301228"/>
          </a:xfrm>
          <a:prstGeom prst="rect">
            <a:avLst/>
          </a:prstGeom>
        </p:spPr>
        <p:txBody>
          <a:bodyPr lIns="0" tIns="0" rIns="0" bIns="0"/>
          <a:lstStyle>
            <a:lvl1pPr>
              <a:defRPr sz="2000" b="0" i="0" cap="small">
                <a:solidFill>
                  <a:schemeClr val="accent6"/>
                </a:solidFill>
                <a:latin typeface="+mj-lt"/>
                <a:cs typeface="DINPro"/>
              </a:defRPr>
            </a:lvl1pPr>
          </a:lstStyle>
          <a:p>
            <a:pPr>
              <a:defRPr/>
            </a:pPr>
            <a:endParaRPr/>
          </a:p>
        </p:txBody>
      </p:sp>
      <p:sp>
        <p:nvSpPr>
          <p:cNvPr id="13"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
        <p:nvSpPr>
          <p:cNvPr id="11" name="Untertitel 1"/>
          <p:cNvSpPr>
            <a:spLocks noGrp="1"/>
          </p:cNvSpPr>
          <p:nvPr>
            <p:ph type="subTitle" idx="4"/>
          </p:nvPr>
        </p:nvSpPr>
        <p:spPr bwMode="auto">
          <a:xfrm>
            <a:off x="611560" y="3129628"/>
            <a:ext cx="6400800" cy="276999"/>
          </a:xfrm>
          <a:prstGeom prst="rect">
            <a:avLst/>
          </a:prstGeom>
        </p:spPr>
        <p:txBody>
          <a:bodyPr/>
          <a:lstStyle>
            <a:lvl1pPr>
              <a:defRPr>
                <a:solidFill>
                  <a:schemeClr val="accent6"/>
                </a:solidFill>
              </a:defRPr>
            </a:lvl1pPr>
          </a:lstStyle>
          <a:p>
            <a:pPr>
              <a:defRPr/>
            </a:pP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extfolie">
    <p:spTree>
      <p:nvGrpSpPr>
        <p:cNvPr id="1" name=""/>
        <p:cNvGrpSpPr/>
        <p:nvPr/>
      </p:nvGrpSpPr>
      <p:grpSpPr bwMode="auto">
        <a:xfrm>
          <a:off x="0" y="0"/>
          <a:ext cx="0" cy="0"/>
          <a:chOff x="0" y="0"/>
          <a:chExt cx="0" cy="0"/>
        </a:xfrm>
      </p:grpSpPr>
      <p:sp>
        <p:nvSpPr>
          <p:cNvPr id="75" name="object 2"/>
          <p:cNvSpPr/>
          <p:nvPr userDrawn="1"/>
        </p:nvSpPr>
        <p:spPr bwMode="auto">
          <a:xfrm>
            <a:off x="0" y="4781848"/>
            <a:ext cx="9144000" cy="361652"/>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100">
              <a:solidFill>
                <a:schemeClr val="bg1">
                  <a:lumMod val="85000"/>
                </a:schemeClr>
              </a:solidFill>
            </a:endParaRPr>
          </a:p>
        </p:txBody>
      </p:sp>
      <p:sp>
        <p:nvSpPr>
          <p:cNvPr id="2" name="Holder 2"/>
          <p:cNvSpPr>
            <a:spLocks noGrp="1"/>
          </p:cNvSpPr>
          <p:nvPr>
            <p:ph type="title"/>
          </p:nvPr>
        </p:nvSpPr>
        <p:spPr bwMode="auto">
          <a:xfrm>
            <a:off x="660800" y="988761"/>
            <a:ext cx="7623279" cy="430887"/>
          </a:xfrm>
          <a:prstGeom prst="rect">
            <a:avLst/>
          </a:prstGeom>
        </p:spPr>
        <p:txBody>
          <a:bodyPr lIns="0" tIns="0" rIns="0" bIns="0"/>
          <a:lstStyle>
            <a:lvl1pPr>
              <a:defRPr sz="3200" b="0" i="0">
                <a:solidFill>
                  <a:schemeClr val="tx2"/>
                </a:solidFill>
                <a:latin typeface="+mj-lt"/>
                <a:cs typeface="DINPro"/>
              </a:defRPr>
            </a:lvl1pPr>
          </a:lstStyle>
          <a:p>
            <a:pPr>
              <a:defRPr/>
            </a:pPr>
            <a:endParaRPr/>
          </a:p>
        </p:txBody>
      </p:sp>
      <p:sp>
        <p:nvSpPr>
          <p:cNvPr id="3" name="Holder 3"/>
          <p:cNvSpPr>
            <a:spLocks noGrp="1"/>
          </p:cNvSpPr>
          <p:nvPr>
            <p:ph type="body" idx="1"/>
          </p:nvPr>
        </p:nvSpPr>
        <p:spPr bwMode="auto">
          <a:xfrm>
            <a:off x="1187624" y="1635646"/>
            <a:ext cx="5786438" cy="230832"/>
          </a:xfrm>
          <a:prstGeom prst="rect">
            <a:avLst/>
          </a:prstGeom>
        </p:spPr>
        <p:txBody>
          <a:bodyPr lIns="0" tIns="0" rIns="0" bIns="0"/>
          <a:lstStyle>
            <a:lvl1pPr>
              <a:defRPr sz="2000" b="0" i="0">
                <a:solidFill>
                  <a:schemeClr val="accent6"/>
                </a:solidFill>
                <a:latin typeface="+mj-lt"/>
                <a:cs typeface="Arial"/>
              </a:defRPr>
            </a:lvl1pPr>
          </a:lstStyle>
          <a:p>
            <a:pPr>
              <a:defRPr/>
            </a:pPr>
            <a:endParaRPr/>
          </a:p>
        </p:txBody>
      </p:sp>
      <p:sp>
        <p:nvSpPr>
          <p:cNvPr id="8"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ACF5EF15-2C16-6A49-87B6-C5AFB945A04B}" type="datetime1">
              <a:rPr lang="de-DE"/>
              <a:t>07.04.2026</a:t>
            </a:fld>
            <a:endParaRPr lang="en-US"/>
          </a:p>
        </p:txBody>
      </p:sp>
      <p:sp>
        <p:nvSpPr>
          <p:cNvPr id="10"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
        <p:nvSpPr>
          <p:cNvPr id="13"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Aufzählung">
    <p:spTree>
      <p:nvGrpSpPr>
        <p:cNvPr id="1" name=""/>
        <p:cNvGrpSpPr/>
        <p:nvPr/>
      </p:nvGrpSpPr>
      <p:grpSpPr bwMode="auto">
        <a:xfrm>
          <a:off x="0" y="0"/>
          <a:ext cx="0" cy="0"/>
          <a:chOff x="0" y="0"/>
          <a:chExt cx="0" cy="0"/>
        </a:xfrm>
      </p:grpSpPr>
      <p:sp>
        <p:nvSpPr>
          <p:cNvPr id="74" name="object 2"/>
          <p:cNvSpPr/>
          <p:nvPr userDrawn="1"/>
        </p:nvSpPr>
        <p:spPr bwMode="auto">
          <a:xfrm>
            <a:off x="0" y="4781848"/>
            <a:ext cx="9144000" cy="361652"/>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100">
              <a:solidFill>
                <a:schemeClr val="bg1">
                  <a:lumMod val="85000"/>
                </a:schemeClr>
              </a:solidFill>
            </a:endParaRPr>
          </a:p>
        </p:txBody>
      </p:sp>
      <p:sp>
        <p:nvSpPr>
          <p:cNvPr id="2" name="Holder 2"/>
          <p:cNvSpPr>
            <a:spLocks noGrp="1"/>
          </p:cNvSpPr>
          <p:nvPr>
            <p:ph type="title"/>
          </p:nvPr>
        </p:nvSpPr>
        <p:spPr bwMode="auto">
          <a:xfrm>
            <a:off x="660800" y="988761"/>
            <a:ext cx="7623279" cy="430887"/>
          </a:xfrm>
          <a:prstGeom prst="rect">
            <a:avLst/>
          </a:prstGeom>
        </p:spPr>
        <p:txBody>
          <a:bodyPr lIns="0" tIns="0" rIns="0" bIns="0"/>
          <a:lstStyle>
            <a:lvl1pPr>
              <a:defRPr sz="3200" b="0" i="0">
                <a:solidFill>
                  <a:schemeClr val="tx2"/>
                </a:solidFill>
                <a:latin typeface="+mj-lt"/>
                <a:cs typeface="DINPro"/>
              </a:defRPr>
            </a:lvl1pPr>
          </a:lstStyle>
          <a:p>
            <a:pPr>
              <a:defRPr/>
            </a:pPr>
            <a:endParaRPr/>
          </a:p>
        </p:txBody>
      </p:sp>
      <p:sp>
        <p:nvSpPr>
          <p:cNvPr id="3" name="Holder 3"/>
          <p:cNvSpPr>
            <a:spLocks noGrp="1"/>
          </p:cNvSpPr>
          <p:nvPr>
            <p:ph type="body" idx="1"/>
          </p:nvPr>
        </p:nvSpPr>
        <p:spPr bwMode="auto">
          <a:xfrm>
            <a:off x="899595" y="1635646"/>
            <a:ext cx="5811749" cy="230832"/>
          </a:xfrm>
          <a:prstGeom prst="rect">
            <a:avLst/>
          </a:prstGeom>
        </p:spPr>
        <p:txBody>
          <a:bodyPr lIns="0" tIns="0" rIns="0" bIns="0"/>
          <a:lstStyle>
            <a:lvl1pPr marL="285750" indent="-285750">
              <a:spcAft>
                <a:spcPts val="377"/>
              </a:spcAft>
              <a:buClr>
                <a:schemeClr val="tx2"/>
              </a:buClr>
              <a:buSzPct val="104000"/>
              <a:buFont typeface="Calibri"/>
              <a:buChar char="•"/>
              <a:defRPr sz="2000" b="0" i="0">
                <a:solidFill>
                  <a:schemeClr val="accent6"/>
                </a:solidFill>
                <a:latin typeface="+mj-lt"/>
                <a:cs typeface="Arial"/>
              </a:defRPr>
            </a:lvl1pPr>
          </a:lstStyle>
          <a:p>
            <a:pPr>
              <a:defRPr/>
            </a:pPr>
            <a:endParaRPr lang="de-DE"/>
          </a:p>
        </p:txBody>
      </p:sp>
      <p:sp>
        <p:nvSpPr>
          <p:cNvPr id="11"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
        <p:nvSpPr>
          <p:cNvPr id="8"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ACF5EF15-2C16-6A49-87B6-C5AFB945A04B}" type="datetime1">
              <a:rPr lang="de-DE"/>
              <a:t>07.04.2026</a:t>
            </a:fld>
            <a:endParaRPr lang="en-US"/>
          </a:p>
        </p:txBody>
      </p:sp>
      <p:sp>
        <p:nvSpPr>
          <p:cNvPr id="10"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Großes Bild">
    <p:spTree>
      <p:nvGrpSpPr>
        <p:cNvPr id="1" name=""/>
        <p:cNvGrpSpPr/>
        <p:nvPr/>
      </p:nvGrpSpPr>
      <p:grpSpPr bwMode="auto">
        <a:xfrm>
          <a:off x="0" y="0"/>
          <a:ext cx="0" cy="0"/>
          <a:chOff x="0" y="0"/>
          <a:chExt cx="0" cy="0"/>
        </a:xfrm>
      </p:grpSpPr>
      <p:sp>
        <p:nvSpPr>
          <p:cNvPr id="5"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
        <p:nvSpPr>
          <p:cNvPr id="3" name="Bildplatzhalter 2"/>
          <p:cNvSpPr>
            <a:spLocks noGrp="1"/>
          </p:cNvSpPr>
          <p:nvPr>
            <p:ph type="pic" sz="quarter" idx="13"/>
          </p:nvPr>
        </p:nvSpPr>
        <p:spPr bwMode="auto">
          <a:xfrm>
            <a:off x="0" y="700088"/>
            <a:ext cx="9144000" cy="4103910"/>
          </a:xfrm>
          <a:prstGeom prst="rect">
            <a:avLst/>
          </a:prstGeom>
        </p:spPr>
        <p:txBody>
          <a:bodyPr/>
          <a:lstStyle/>
          <a:p>
            <a:pPr>
              <a:defRPr/>
            </a:pPr>
            <a:endParaRPr lang="de-DE"/>
          </a:p>
        </p:txBody>
      </p:sp>
      <p:sp>
        <p:nvSpPr>
          <p:cNvPr id="7"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8"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ACF5EF15-2C16-6A49-87B6-C5AFB945A04B}" type="datetime1">
              <a:rPr lang="de-DE"/>
              <a:t>07.04.2026</a:t>
            </a:fld>
            <a:endParaRPr lang="en-US"/>
          </a:p>
        </p:txBody>
      </p:sp>
      <p:sp>
        <p:nvSpPr>
          <p:cNvPr id="9"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14" name="Bild 13"/>
          <p:cNvPicPr>
            <a:picLocks noChangeAspect="1"/>
          </p:cNvPicPr>
          <p:nvPr userDrawn="1"/>
        </p:nvPicPr>
        <p:blipFill>
          <a:blip r:embed="rId6">
            <a:extLst>
              <a:ext uri="{96DAC541-7B7A-43D3-8B79-37D633B846F1}">
                <asvg:svgBlip xmlns:asvg="http://schemas.microsoft.com/office/drawing/2016/SVG/main" r:embed="rId7"/>
              </a:ext>
            </a:extLst>
          </a:blip>
          <a:stretch/>
        </p:blipFill>
        <p:spPr bwMode="auto">
          <a:xfrm>
            <a:off x="2708" y="1525"/>
            <a:ext cx="9130468" cy="5140454"/>
          </a:xfrm>
          <a:prstGeom prst="rect">
            <a:avLst/>
          </a:prstGeom>
        </p:spPr>
      </p:pic>
      <p:sp>
        <p:nvSpPr>
          <p:cNvPr id="7"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rgbClr val="17375E"/>
                </a:solidFill>
              </a:defRPr>
            </a:lvl1pPr>
          </a:lstStyle>
          <a:p>
            <a:pPr>
              <a:defRPr/>
            </a:pPr>
            <a:r>
              <a:rPr lang="de-DE"/>
              <a:t>Georg-August-Universität Göttingen</a:t>
            </a:r>
            <a:endParaRPr/>
          </a:p>
        </p:txBody>
      </p:sp>
      <p:sp>
        <p:nvSpPr>
          <p:cNvPr id="8"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C8A51442-76F6-0047-9EC6-9C35C6FEA6B1}" type="datetime1">
              <a:rPr lang="de-DE"/>
              <a:t>07.04.2026</a:t>
            </a:fld>
            <a:endParaRPr lang="en-US"/>
          </a:p>
        </p:txBody>
      </p:sp>
      <p:sp>
        <p:nvSpPr>
          <p:cNvPr id="9"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p:txStyles>
    <p:titleStyle>
      <a:lvl1pPr>
        <a:defRPr>
          <a:latin typeface="+mj-lt"/>
          <a:ea typeface="+mj-ea"/>
          <a:cs typeface="+mj-cs"/>
        </a:defRPr>
      </a:lvl1pPr>
    </p:titleStyle>
    <p:bodyStyle>
      <a:lvl1pPr marL="0">
        <a:defRPr>
          <a:latin typeface="+mn-lt"/>
          <a:ea typeface="+mn-ea"/>
          <a:cs typeface="+mn-cs"/>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p:bodyStyle>
    <p:otherStyle>
      <a:lvl1pPr marL="0">
        <a:defRPr>
          <a:latin typeface="+mn-lt"/>
          <a:ea typeface="+mn-ea"/>
          <a:cs typeface="+mn-cs"/>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lias.uni-marburg.de/ilias.php?baseClass=illmpresentationgui&amp;cmd=layout&amp;ref_id=4032910&amp;obj_id=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549125" y="2451200"/>
            <a:ext cx="7263236" cy="584775"/>
          </a:xfrm>
        </p:spPr>
        <p:txBody>
          <a:bodyPr/>
          <a:lstStyle/>
          <a:p>
            <a:pPr>
              <a:defRPr/>
            </a:pPr>
            <a:r>
              <a:rPr lang="de-DE" sz="4000" dirty="0"/>
              <a:t>Wie funktioniert eine textgenerative KI?</a:t>
            </a:r>
            <a:endParaRPr dirty="0"/>
          </a:p>
        </p:txBody>
      </p:sp>
      <p:sp>
        <p:nvSpPr>
          <p:cNvPr id="3" name="Textplatzhalter 2"/>
          <p:cNvSpPr>
            <a:spLocks noGrp="1"/>
          </p:cNvSpPr>
          <p:nvPr>
            <p:ph type="body" idx="1"/>
          </p:nvPr>
        </p:nvSpPr>
        <p:spPr bwMode="auto"/>
        <p:txBody>
          <a:bodyPr/>
          <a:lstStyle/>
          <a:p>
            <a:pPr>
              <a:defRPr/>
            </a:pPr>
            <a:r>
              <a:rPr lang="de-DE" dirty="0" err="1"/>
              <a:t>Learningnugget</a:t>
            </a:r>
            <a:endParaRPr lang="de-DE"/>
          </a:p>
        </p:txBody>
      </p:sp>
      <p:sp>
        <p:nvSpPr>
          <p:cNvPr id="4" name="Textplatzhalter 3"/>
          <p:cNvSpPr>
            <a:spLocks noGrp="1"/>
          </p:cNvSpPr>
          <p:nvPr>
            <p:ph type="body" sz="quarter" idx="12"/>
          </p:nvPr>
        </p:nvSpPr>
        <p:spPr bwMode="auto"/>
        <p:txBody>
          <a:bodyPr/>
          <a:lstStyle/>
          <a:p>
            <a:pPr>
              <a:defRPr/>
            </a:pPr>
            <a:endParaRPr lang="de-DE"/>
          </a:p>
        </p:txBody>
      </p:sp>
      <p:sp>
        <p:nvSpPr>
          <p:cNvPr id="6" name="Textfeld 5"/>
          <p:cNvSpPr txBox="1"/>
          <p:nvPr/>
        </p:nvSpPr>
        <p:spPr bwMode="auto">
          <a:xfrm>
            <a:off x="1230262" y="4897279"/>
            <a:ext cx="7848872" cy="246221"/>
          </a:xfrm>
          <a:prstGeom prst="rect">
            <a:avLst/>
          </a:prstGeom>
          <a:noFill/>
        </p:spPr>
        <p:txBody>
          <a:bodyPr wrap="square" rtlCol="0">
            <a:spAutoFit/>
          </a:bodyPr>
          <a:lstStyle/>
          <a:p>
            <a:pPr>
              <a:defRPr/>
            </a:pPr>
            <a:r>
              <a:rPr lang="de-DE" sz="1000"/>
              <a:t>Erstellt von DLL / Uni Göttingen auf Grundlage vom </a:t>
            </a:r>
            <a:r>
              <a:rPr lang="de-DE" sz="1000" u="sng">
                <a:hlinkClick r:id="rId3" tooltip="https://ilias.uni-marburg.de/ilias.php?baseClass=illmpresentationgui&amp;cmd=layout&amp;ref_id=4032910&amp;obj_id=1"/>
              </a:rPr>
              <a:t>Lernmodul zu Generativen KI</a:t>
            </a:r>
            <a:r>
              <a:rPr lang="de-DE" sz="1000"/>
              <a:t> der Universität Marburg, lizensiert unter CC BY 4.0</a:t>
            </a:r>
            <a:endParaRPr/>
          </a:p>
        </p:txBody>
      </p:sp>
      <p:pic>
        <p:nvPicPr>
          <p:cNvPr id="10" name="Grafik 9">
            <a:extLst>
              <a:ext uri="{C183D7F6-B498-43B3-948B-1728B52AA6E4}">
                <adec:decorative xmlns:adec="http://schemas.microsoft.com/office/drawing/2017/decorative" val="1"/>
              </a:ext>
            </a:extLst>
          </p:cNvPr>
          <p:cNvPicPr>
            <a:picLocks noChangeAspect="1"/>
          </p:cNvPicPr>
          <p:nvPr/>
        </p:nvPicPr>
        <p:blipFill>
          <a:blip r:embed="rId4"/>
          <a:srcRect l="11413" t="24485" r="10625" b="24485"/>
          <a:stretch/>
        </p:blipFill>
        <p:spPr bwMode="auto">
          <a:xfrm>
            <a:off x="8244408" y="4803998"/>
            <a:ext cx="828377" cy="3012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Grafik 20">
            <a:extLst>
              <a:ext uri="{FF2B5EF4-FFF2-40B4-BE49-F238E27FC236}">
                <a16:creationId xmlns:a16="http://schemas.microsoft.com/office/drawing/2014/main" id="{EFC1F025-F83D-43CA-932D-5099261BEF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22"/>
          <a:stretch/>
        </p:blipFill>
        <p:spPr bwMode="auto">
          <a:xfrm>
            <a:off x="35496" y="905530"/>
            <a:ext cx="3936635" cy="3251438"/>
          </a:xfrm>
          <a:prstGeom prst="rect">
            <a:avLst/>
          </a:prstGeom>
        </p:spPr>
      </p:pic>
      <p:sp>
        <p:nvSpPr>
          <p:cNvPr id="3" name="Textplatzhalter 2"/>
          <p:cNvSpPr>
            <a:spLocks noGrp="1"/>
          </p:cNvSpPr>
          <p:nvPr>
            <p:ph type="title" idx="4294967295"/>
          </p:nvPr>
        </p:nvSpPr>
        <p:spPr bwMode="auto">
          <a:xfrm>
            <a:off x="402591" y="929474"/>
            <a:ext cx="8273865" cy="2308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de-DE" sz="1200" b="0" i="0" u="none" strike="noStrike" kern="0" cap="none" spc="0" normalizeH="0" baseline="0" noProof="0" dirty="0">
                <a:ln>
                  <a:noFill/>
                </a:ln>
                <a:solidFill>
                  <a:schemeClr val="bg1"/>
                </a:solidFill>
                <a:effectLst/>
                <a:uLnTx/>
                <a:uFillTx/>
                <a:latin typeface="Calibri"/>
                <a:ea typeface="Calibri"/>
                <a:cs typeface="Times New Roman"/>
              </a:rPr>
              <a:t>Zufallselement bei der Textgenerierung </a:t>
            </a:r>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C183D7F6-B498-43B3-948B-1728B52AA6E4}">
                <adec:decorative xmlns:adec="http://schemas.microsoft.com/office/drawing/2017/decorative" val="1"/>
              </a:ext>
            </a:extLst>
          </p:cNvPr>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4"/>
          </p:nvPr>
        </p:nvSpPr>
        <p:spPr bwMode="auto"/>
        <p:txBody>
          <a:bodyPr/>
          <a:lstStyle/>
          <a:p>
            <a:pPr>
              <a:defRPr/>
            </a:pPr>
            <a:fld id="{B6F15528-21DE-4FAA-801E-634DDDAF4B2B}" type="slidenum">
              <a:rPr lang="de-DE"/>
              <a:t>10</a:t>
            </a:fld>
            <a:endParaRPr lang="de-DE"/>
          </a:p>
        </p:txBody>
      </p:sp>
      <p:sp>
        <p:nvSpPr>
          <p:cNvPr id="7" name="Textplatzhalter 6">
            <a:extLst>
              <a:ext uri="{C183D7F6-B498-43B3-948B-1728B52AA6E4}">
                <adec:decorative xmlns:adec="http://schemas.microsoft.com/office/drawing/2017/decorative" val="1"/>
              </a:ext>
            </a:extLst>
          </p:cNvPr>
          <p:cNvSpPr>
            <a:spLocks noGrp="1"/>
          </p:cNvSpPr>
          <p:nvPr>
            <p:ph type="body" sz="quarter" idx="12"/>
          </p:nvPr>
        </p:nvSpPr>
        <p:spPr bwMode="auto"/>
        <p:txBody>
          <a:bodyPr/>
          <a:lstStyle/>
          <a:p>
            <a:pPr>
              <a:defRPr/>
            </a:pPr>
            <a:endParaRPr lang="de-DE"/>
          </a:p>
        </p:txBody>
      </p:sp>
      <p:grpSp>
        <p:nvGrpSpPr>
          <p:cNvPr id="17" name="Gruppieren 16" descr="Links im Bild: Die Wolke mit den Antwortmöglichkeiten von den vorherigen Folien. Von Ihr zeigt ein Pfeil zur Textausgabe einer KI, mit dem angefangenen Satz als Prompt und den einzelnen Antworten als Ausgabe. Über dem Pfeil ist ein Würfel abgebildet.  ">
            <a:extLst>
              <a:ext uri="{FF2B5EF4-FFF2-40B4-BE49-F238E27FC236}">
                <a16:creationId xmlns:a16="http://schemas.microsoft.com/office/drawing/2014/main" id="{05197BBB-3544-B1B7-2627-DBFC96005F9F}"/>
              </a:ext>
            </a:extLst>
          </p:cNvPr>
          <p:cNvGrpSpPr/>
          <p:nvPr/>
        </p:nvGrpSpPr>
        <p:grpSpPr>
          <a:xfrm>
            <a:off x="443992" y="1160306"/>
            <a:ext cx="8548071" cy="3069577"/>
            <a:chOff x="443992" y="1160306"/>
            <a:chExt cx="8548071" cy="3069577"/>
          </a:xfrm>
        </p:grpSpPr>
        <p:pic>
          <p:nvPicPr>
            <p:cNvPr id="18" name="Grafik 17"/>
            <p:cNvPicPr>
              <a:picLocks noChangeAspect="1"/>
            </p:cNvPicPr>
            <p:nvPr/>
          </p:nvPicPr>
          <p:blipFill>
            <a:blip r:embed="rId4"/>
            <a:srcRect t="12621"/>
            <a:stretch/>
          </p:blipFill>
          <p:spPr bwMode="auto">
            <a:xfrm>
              <a:off x="5428600" y="1627175"/>
              <a:ext cx="3563463" cy="2602708"/>
            </a:xfrm>
            <a:prstGeom prst="rect">
              <a:avLst/>
            </a:prstGeom>
          </p:spPr>
        </p:pic>
        <p:sp>
          <p:nvSpPr>
            <p:cNvPr id="8" name="Textfeld 7">
              <a:extLst>
                <a:ext uri="{FF2B5EF4-FFF2-40B4-BE49-F238E27FC236}">
                  <a16:creationId xmlns:a16="http://schemas.microsoft.com/office/drawing/2014/main" id="{EAAE9B8B-2458-959E-24F0-122CC8BA1056}"/>
                </a:ext>
              </a:extLst>
            </p:cNvPr>
            <p:cNvSpPr txBox="1"/>
            <p:nvPr/>
          </p:nvSpPr>
          <p:spPr bwMode="auto">
            <a:xfrm>
              <a:off x="443992" y="1901357"/>
              <a:ext cx="3577908" cy="1600437"/>
            </a:xfrm>
            <a:prstGeom prst="rect">
              <a:avLst/>
            </a:prstGeom>
            <a:noFill/>
          </p:spPr>
          <p:txBody>
            <a:bodyPr wrap="square" rtlCol="0">
              <a:spAutoFit/>
            </a:bodyPr>
            <a:lstStyle/>
            <a:p>
              <a:pPr>
                <a:defRPr/>
              </a:pPr>
              <a:r>
                <a:rPr lang="de-DE" sz="1400" dirty="0">
                  <a:latin typeface="Calibri"/>
                  <a:ea typeface="Calibri"/>
                  <a:cs typeface="Times New Roman"/>
                  <a:sym typeface="Wingdings" panose="05000000000000000000" pitchFamily="2" charset="2"/>
                </a:rPr>
                <a:t></a:t>
              </a:r>
              <a:r>
                <a:rPr lang="de-DE" sz="1400" dirty="0">
                  <a:latin typeface="Calibri"/>
                  <a:ea typeface="Calibri"/>
                  <a:cs typeface="Times New Roman"/>
                </a:rPr>
                <a:t>  Blau			 					0.16</a:t>
              </a:r>
              <a:endParaRPr sz="2000" dirty="0"/>
            </a:p>
            <a:p>
              <a:pPr>
                <a:defRPr/>
              </a:pPr>
              <a:r>
                <a:rPr lang="de-DE" sz="1400" dirty="0">
                  <a:latin typeface="Calibri"/>
                  <a:ea typeface="Calibri"/>
                  <a:cs typeface="Times New Roman"/>
                  <a:sym typeface="Wingdings" panose="05000000000000000000" pitchFamily="2" charset="2"/>
                </a:rPr>
                <a:t></a:t>
              </a:r>
              <a:r>
                <a:rPr lang="de-DE" sz="1400" dirty="0">
                  <a:latin typeface="Calibri"/>
                  <a:ea typeface="Calibri"/>
                  <a:cs typeface="Times New Roman"/>
                </a:rPr>
                <a:t>  Klar			  					0.15</a:t>
              </a:r>
              <a:endParaRPr sz="2000" dirty="0"/>
            </a:p>
            <a:p>
              <a:pPr>
                <a:defRPr/>
              </a:pPr>
              <a:r>
                <a:rPr lang="de-DE" sz="1400" dirty="0">
                  <a:latin typeface="Calibri"/>
                  <a:ea typeface="Calibri"/>
                  <a:cs typeface="Times New Roman"/>
                  <a:sym typeface="Wingdings" panose="05000000000000000000" pitchFamily="2" charset="2"/>
                </a:rPr>
                <a:t></a:t>
              </a:r>
              <a:r>
                <a:rPr lang="de-DE" sz="1400" dirty="0">
                  <a:latin typeface="Calibri"/>
                  <a:ea typeface="Calibri"/>
                  <a:cs typeface="Times New Roman"/>
                </a:rPr>
                <a:t>  Bewölkt			 				0.06</a:t>
              </a:r>
              <a:endParaRPr sz="2000" dirty="0"/>
            </a:p>
            <a:p>
              <a:pPr>
                <a:defRPr/>
              </a:pPr>
              <a:r>
                <a:rPr lang="de-DE" sz="1400" dirty="0">
                  <a:latin typeface="Calibri"/>
                  <a:ea typeface="Calibri"/>
                  <a:cs typeface="Times New Roman"/>
                  <a:sym typeface="Wingdings" panose="05000000000000000000" pitchFamily="2" charset="2"/>
                </a:rPr>
                <a:t></a:t>
              </a:r>
              <a:r>
                <a:rPr lang="de-DE" sz="1400" dirty="0">
                  <a:latin typeface="Calibri"/>
                  <a:ea typeface="Calibri"/>
                  <a:cs typeface="Times New Roman"/>
                </a:rPr>
                <a:t>  voller Schäfchenwolken			0.03</a:t>
              </a:r>
              <a:endParaRPr sz="2000" dirty="0"/>
            </a:p>
            <a:p>
              <a:pPr marL="285750" indent="-285750">
                <a:buFont typeface="Wingdings" panose="05000000000000000000" pitchFamily="2" charset="2"/>
                <a:buChar char="à"/>
                <a:defRPr/>
              </a:pPr>
              <a:r>
                <a:rPr lang="de-DE" sz="1400" dirty="0">
                  <a:latin typeface="Calibri"/>
                  <a:ea typeface="Calibri"/>
                  <a:cs typeface="Times New Roman"/>
                </a:rPr>
                <a:t>nicht zu sehen, 					0.01</a:t>
              </a:r>
            </a:p>
            <a:p>
              <a:pPr>
                <a:defRPr/>
              </a:pPr>
              <a:r>
                <a:rPr lang="de-DE" sz="1400" dirty="0">
                  <a:latin typeface="Calibri"/>
                  <a:ea typeface="Calibri"/>
                  <a:cs typeface="Times New Roman"/>
                </a:rPr>
                <a:t>	weil das Fenster direkt zur Wand des 	Nachbarhauses hinausgeht</a:t>
              </a:r>
              <a:endParaRPr sz="2000" dirty="0"/>
            </a:p>
          </p:txBody>
        </p:sp>
        <p:cxnSp>
          <p:nvCxnSpPr>
            <p:cNvPr id="9" name="Gerader Verbinder 8">
              <a:extLst>
                <a:ext uri="{FF2B5EF4-FFF2-40B4-BE49-F238E27FC236}">
                  <a16:creationId xmlns:a16="http://schemas.microsoft.com/office/drawing/2014/main" id="{C5FE7AA6-B37D-5146-708A-C4EC55E0DF5B}"/>
                </a:ext>
              </a:extLst>
            </p:cNvPr>
            <p:cNvCxnSpPr>
              <a:cxnSpLocks/>
            </p:cNvCxnSpPr>
            <p:nvPr/>
          </p:nvCxnSpPr>
          <p:spPr bwMode="auto">
            <a:xfrm>
              <a:off x="1080956" y="2102669"/>
              <a:ext cx="2045956"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066D3EFA-A773-DD27-6CB7-E1330A33907F}"/>
                </a:ext>
              </a:extLst>
            </p:cNvPr>
            <p:cNvCxnSpPr>
              <a:cxnSpLocks/>
            </p:cNvCxnSpPr>
            <p:nvPr/>
          </p:nvCxnSpPr>
          <p:spPr bwMode="auto">
            <a:xfrm>
              <a:off x="1048407" y="2335041"/>
              <a:ext cx="2045956"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0A0BCE75-E91D-D84F-BB21-B69BAE4FCB65}"/>
                </a:ext>
              </a:extLst>
            </p:cNvPr>
            <p:cNvCxnSpPr>
              <a:cxnSpLocks/>
            </p:cNvCxnSpPr>
            <p:nvPr/>
          </p:nvCxnSpPr>
          <p:spPr bwMode="auto">
            <a:xfrm>
              <a:off x="1403648" y="2570350"/>
              <a:ext cx="1690715"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61F51134-DC50-4516-69FA-D8143A90619D}"/>
                </a:ext>
              </a:extLst>
            </p:cNvPr>
            <p:cNvCxnSpPr>
              <a:cxnSpLocks/>
            </p:cNvCxnSpPr>
            <p:nvPr/>
          </p:nvCxnSpPr>
          <p:spPr bwMode="auto">
            <a:xfrm>
              <a:off x="2461578" y="2740552"/>
              <a:ext cx="665334"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AC56F57F-4F4C-C937-632E-47F0945D59F5}"/>
                </a:ext>
              </a:extLst>
            </p:cNvPr>
            <p:cNvCxnSpPr>
              <a:cxnSpLocks/>
            </p:cNvCxnSpPr>
            <p:nvPr/>
          </p:nvCxnSpPr>
          <p:spPr bwMode="auto">
            <a:xfrm>
              <a:off x="1933668" y="2956576"/>
              <a:ext cx="1160695" cy="0"/>
            </a:xfrm>
            <a:prstGeom prst="line">
              <a:avLst/>
            </a:prstGeom>
            <a:ln>
              <a:solidFill>
                <a:srgbClr val="0097B2"/>
              </a:solidFill>
              <a:prstDash val="lgDash"/>
            </a:ln>
          </p:spPr>
          <p:style>
            <a:lnRef idx="1">
              <a:schemeClr val="accent1"/>
            </a:lnRef>
            <a:fillRef idx="0">
              <a:schemeClr val="accent1"/>
            </a:fillRef>
            <a:effectRef idx="0">
              <a:schemeClr val="accent1"/>
            </a:effectRef>
            <a:fontRef idx="minor">
              <a:schemeClr val="tx1"/>
            </a:fontRef>
          </p:style>
        </p:cxnSp>
        <p:grpSp>
          <p:nvGrpSpPr>
            <p:cNvPr id="14" name="Gruppieren 13">
              <a:extLst>
                <a:ext uri="{FF2B5EF4-FFF2-40B4-BE49-F238E27FC236}">
                  <a16:creationId xmlns:a16="http://schemas.microsoft.com/office/drawing/2014/main" id="{A73E1AE5-8E5A-84D6-2DE4-2C01C448B5C3}"/>
                </a:ext>
              </a:extLst>
            </p:cNvPr>
            <p:cNvGrpSpPr/>
            <p:nvPr/>
          </p:nvGrpSpPr>
          <p:grpSpPr>
            <a:xfrm>
              <a:off x="5513437" y="1160306"/>
              <a:ext cx="3417301" cy="466869"/>
              <a:chOff x="1614016" y="1995686"/>
              <a:chExt cx="5982320" cy="648072"/>
            </a:xfrm>
          </p:grpSpPr>
          <p:sp>
            <p:nvSpPr>
              <p:cNvPr id="15" name="Textfeld 14">
                <a:extLst>
                  <a:ext uri="{FF2B5EF4-FFF2-40B4-BE49-F238E27FC236}">
                    <a16:creationId xmlns:a16="http://schemas.microsoft.com/office/drawing/2014/main" id="{A142B555-1E46-BD03-41FF-74055595A32E}"/>
                  </a:ext>
                </a:extLst>
              </p:cNvPr>
              <p:cNvSpPr txBox="1"/>
              <p:nvPr/>
            </p:nvSpPr>
            <p:spPr>
              <a:xfrm>
                <a:off x="1614016" y="1995686"/>
                <a:ext cx="5982320" cy="261610"/>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Vervollständige den Satz: Die Sonne scheint und der Himmel ist…</a:t>
                </a:r>
              </a:p>
            </p:txBody>
          </p:sp>
          <p:sp>
            <p:nvSpPr>
              <p:cNvPr id="16" name="Rechteck: abgerundete Ecken 15">
                <a:extLst>
                  <a:ext uri="{FF2B5EF4-FFF2-40B4-BE49-F238E27FC236}">
                    <a16:creationId xmlns:a16="http://schemas.microsoft.com/office/drawing/2014/main" id="{0698CBB6-ACE9-2385-C5CE-F91D811C6A89}"/>
                  </a:ext>
                </a:extLst>
              </p:cNvPr>
              <p:cNvSpPr/>
              <p:nvPr/>
            </p:nvSpPr>
            <p:spPr>
              <a:xfrm>
                <a:off x="1614016" y="1995686"/>
                <a:ext cx="5915968" cy="648072"/>
              </a:xfrm>
              <a:prstGeom prst="round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22" name="Pfeil: nach rechts 21">
            <a:extLst>
              <a:ext uri="{FF2B5EF4-FFF2-40B4-BE49-F238E27FC236}">
                <a16:creationId xmlns:a16="http://schemas.microsoft.com/office/drawing/2014/main" id="{30C19CC8-C284-4C4E-8CB3-3DDC6D022814}"/>
              </a:ext>
            </a:extLst>
          </p:cNvPr>
          <p:cNvSpPr/>
          <p:nvPr/>
        </p:nvSpPr>
        <p:spPr bwMode="auto">
          <a:xfrm>
            <a:off x="4140053" y="2532551"/>
            <a:ext cx="1205461" cy="712317"/>
          </a:xfrm>
          <a:prstGeom prst="rightArrow">
            <a:avLst/>
          </a:prstGeom>
          <a:solidFill>
            <a:srgbClr val="0B5A78"/>
          </a:solidFill>
          <a:ln>
            <a:solidFill>
              <a:srgbClr val="0A5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153269"/>
              </a:solidFill>
            </a:endParaRPr>
          </a:p>
        </p:txBody>
      </p:sp>
      <p:sp>
        <p:nvSpPr>
          <p:cNvPr id="27" name="Freeform 2">
            <a:extLst>
              <a:ext uri="{FF2B5EF4-FFF2-40B4-BE49-F238E27FC236}">
                <a16:creationId xmlns:a16="http://schemas.microsoft.com/office/drawing/2014/main" id="{532FC516-2289-4135-8E8B-027C24761897}"/>
              </a:ext>
            </a:extLst>
          </p:cNvPr>
          <p:cNvSpPr>
            <a:spLocks noChangeAspect="1"/>
          </p:cNvSpPr>
          <p:nvPr/>
        </p:nvSpPr>
        <p:spPr>
          <a:xfrm>
            <a:off x="3891577" y="1545629"/>
            <a:ext cx="1453937" cy="1114079"/>
          </a:xfrm>
          <a:custGeom>
            <a:avLst/>
            <a:gdLst/>
            <a:ahLst/>
            <a:cxnLst/>
            <a:rect l="l" t="t" r="r" b="b"/>
            <a:pathLst>
              <a:path w="7827571" h="5997876">
                <a:moveTo>
                  <a:pt x="0" y="0"/>
                </a:moveTo>
                <a:lnTo>
                  <a:pt x="7827570" y="0"/>
                </a:lnTo>
                <a:lnTo>
                  <a:pt x="7827570" y="5997876"/>
                </a:lnTo>
                <a:lnTo>
                  <a:pt x="0" y="5997876"/>
                </a:lnTo>
                <a:lnTo>
                  <a:pt x="0" y="0"/>
                </a:lnTo>
                <a:close/>
              </a:path>
            </a:pathLst>
          </a:custGeom>
          <a:blipFill>
            <a:blip r:embed="rId5"/>
            <a:stretch>
              <a:fillRect/>
            </a:stretch>
          </a:blipFill>
        </p:spPr>
      </p:sp>
      <p:sp>
        <p:nvSpPr>
          <p:cNvPr id="28" name="Textfeld 27">
            <a:extLst>
              <a:ext uri="{FF2B5EF4-FFF2-40B4-BE49-F238E27FC236}">
                <a16:creationId xmlns:a16="http://schemas.microsoft.com/office/drawing/2014/main" id="{7011A856-8D49-4443-A63D-712149633545}"/>
              </a:ext>
            </a:extLst>
          </p:cNvPr>
          <p:cNvSpPr txBox="1"/>
          <p:nvPr/>
        </p:nvSpPr>
        <p:spPr bwMode="auto">
          <a:xfrm>
            <a:off x="7062565" y="4480528"/>
            <a:ext cx="2085827" cy="230832"/>
          </a:xfrm>
          <a:prstGeom prst="rect">
            <a:avLst/>
          </a:prstGeom>
          <a:noFill/>
        </p:spPr>
        <p:txBody>
          <a:bodyPr wrap="none" rtlCol="0">
            <a:spAutoFit/>
          </a:bodyPr>
          <a:lstStyle/>
          <a:p>
            <a:r>
              <a:rPr lang="de-DE" sz="900" dirty="0">
                <a:solidFill>
                  <a:schemeClr val="tx1">
                    <a:lumMod val="50000"/>
                    <a:lumOff val="50000"/>
                  </a:schemeClr>
                </a:solidFill>
              </a:rPr>
              <a:t>Grafik KI-generiert mit </a:t>
            </a:r>
            <a:r>
              <a:rPr lang="de-DE" sz="900" dirty="0" err="1">
                <a:solidFill>
                  <a:schemeClr val="tx1">
                    <a:lumMod val="50000"/>
                    <a:lumOff val="50000"/>
                  </a:schemeClr>
                </a:solidFill>
              </a:rPr>
              <a:t>gemini</a:t>
            </a:r>
            <a:r>
              <a:rPr lang="de-DE" sz="900" dirty="0">
                <a:solidFill>
                  <a:schemeClr val="tx1">
                    <a:lumMod val="50000"/>
                    <a:lumOff val="50000"/>
                  </a:schemeClr>
                </a:solidFill>
              </a:rPr>
              <a:t> und </a:t>
            </a:r>
            <a:r>
              <a:rPr lang="de-DE" sz="900" dirty="0" err="1">
                <a:solidFill>
                  <a:schemeClr val="tx1">
                    <a:lumMod val="50000"/>
                    <a:lumOff val="50000"/>
                  </a:schemeClr>
                </a:solidFill>
              </a:rPr>
              <a:t>canva</a:t>
            </a:r>
            <a:endParaRPr lang="de-DE" sz="900" dirty="0">
              <a:solidFill>
                <a:schemeClr val="tx1">
                  <a:lumMod val="50000"/>
                  <a:lumOff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Fußzeilenplatzhalter 3">
            <a:extLst>
              <a:ext uri="{C183D7F6-B498-43B3-948B-1728B52AA6E4}">
                <adec:decorative xmlns:adec="http://schemas.microsoft.com/office/drawing/2017/decorative" val="1"/>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C183D7F6-B498-43B3-948B-1728B52AA6E4}">
                <adec:decorative xmlns:adec="http://schemas.microsoft.com/office/drawing/2017/decorative" val="1"/>
              </a:ext>
            </a:extLst>
          </p:cNvPr>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4"/>
          </p:nvPr>
        </p:nvSpPr>
        <p:spPr bwMode="auto"/>
        <p:txBody>
          <a:bodyPr/>
          <a:lstStyle/>
          <a:p>
            <a:pPr>
              <a:defRPr/>
            </a:pPr>
            <a:fld id="{B6F15528-21DE-4FAA-801E-634DDDAF4B2B}" type="slidenum">
              <a:rPr lang="de-DE"/>
              <a:t>11</a:t>
            </a:fld>
            <a:endParaRPr lang="de-DE"/>
          </a:p>
        </p:txBody>
      </p:sp>
      <p:sp>
        <p:nvSpPr>
          <p:cNvPr id="7" name="Textplatzhalter 6">
            <a:extLst>
              <a:ext uri="{C183D7F6-B498-43B3-948B-1728B52AA6E4}">
                <adec:decorative xmlns:adec="http://schemas.microsoft.com/office/drawing/2017/decorative" val="1"/>
              </a:ext>
            </a:extLst>
          </p:cNvPr>
          <p:cNvSpPr>
            <a:spLocks noGrp="1"/>
          </p:cNvSpPr>
          <p:nvPr>
            <p:ph type="body" sz="quarter" idx="12"/>
          </p:nvPr>
        </p:nvSpPr>
        <p:spPr bwMode="auto"/>
        <p:txBody>
          <a:bodyPr/>
          <a:lstStyle/>
          <a:p>
            <a:pPr>
              <a:defRPr/>
            </a:pPr>
            <a:endParaRPr lang="de-DE"/>
          </a:p>
        </p:txBody>
      </p:sp>
      <p:sp>
        <p:nvSpPr>
          <p:cNvPr id="8" name="Textplatzhalter 7"/>
          <p:cNvSpPr>
            <a:spLocks noGrp="1"/>
          </p:cNvSpPr>
          <p:nvPr>
            <p:ph type="title" idx="4294967295"/>
          </p:nvPr>
        </p:nvSpPr>
        <p:spPr bwMode="auto">
          <a:xfrm>
            <a:off x="539552" y="1131590"/>
            <a:ext cx="8208912" cy="7920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dirty="0">
                <a:ln>
                  <a:noFill/>
                </a:ln>
                <a:solidFill>
                  <a:schemeClr val="bg1"/>
                </a:solidFill>
                <a:effectLst/>
                <a:uLnTx/>
                <a:uFillTx/>
                <a:latin typeface="+mj-lt"/>
                <a:ea typeface="+mn-ea"/>
                <a:cs typeface="Arial"/>
              </a:rPr>
              <a:t>Statistische Analyse vs. Menschliches Verständnis </a:t>
            </a:r>
          </a:p>
        </p:txBody>
      </p:sp>
      <p:pic>
        <p:nvPicPr>
          <p:cNvPr id="3" name="Grafik 2" descr="Die Abbildung ist mit statistische Analyse, illustriert durch einen Computerbildschirm und eine Tabelle; vs. menschliches  Verständnis, illustriert durch eine Person, die ein aufgeschlagenes Buch vor  sich hält"/>
          <p:cNvPicPr>
            <a:picLocks noChangeAspect="1"/>
          </p:cNvPicPr>
          <p:nvPr/>
        </p:nvPicPr>
        <p:blipFill>
          <a:blip r:embed="rId3"/>
          <a:srcRect t="31287" b="23802"/>
          <a:stretch/>
        </p:blipFill>
        <p:spPr bwMode="auto">
          <a:xfrm>
            <a:off x="1026887" y="1455625"/>
            <a:ext cx="7234241" cy="2232249"/>
          </a:xfrm>
          <a:prstGeom prst="rect">
            <a:avLst/>
          </a:prstGeom>
        </p:spPr>
      </p:pic>
      <p:sp>
        <p:nvSpPr>
          <p:cNvPr id="9" name="Textfeld 8">
            <a:extLst>
              <a:ext uri="{FF2B5EF4-FFF2-40B4-BE49-F238E27FC236}">
                <a16:creationId xmlns:a16="http://schemas.microsoft.com/office/drawing/2014/main" id="{05B88B6E-9F1A-4B35-B226-B9B91FE5E5B6}"/>
              </a:ext>
            </a:extLst>
          </p:cNvPr>
          <p:cNvSpPr txBox="1"/>
          <p:nvPr/>
        </p:nvSpPr>
        <p:spPr bwMode="auto">
          <a:xfrm>
            <a:off x="7308304" y="4515966"/>
            <a:ext cx="1688283" cy="230832"/>
          </a:xfrm>
          <a:prstGeom prst="rect">
            <a:avLst/>
          </a:prstGeom>
          <a:noFill/>
        </p:spPr>
        <p:txBody>
          <a:bodyPr wrap="none" rtlCol="0">
            <a:spAutoFit/>
          </a:bodyPr>
          <a:lstStyle/>
          <a:p>
            <a:r>
              <a:rPr lang="de-DE" sz="900" dirty="0">
                <a:solidFill>
                  <a:schemeClr val="tx1">
                    <a:lumMod val="50000"/>
                    <a:lumOff val="50000"/>
                  </a:schemeClr>
                </a:solidFill>
              </a:rPr>
              <a:t>Grafik KI-generiert mit napkin.ai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a:extLst>
              <a:ext uri="{FF2B5EF4-FFF2-40B4-BE49-F238E27FC236}">
                <a16:creationId xmlns:a16="http://schemas.microsoft.com/office/drawing/2014/main" id="{51830CB2-ABCD-375D-72B7-3D7B3460F31C}"/>
              </a:ext>
            </a:extLst>
          </p:cNvPr>
          <p:cNvSpPr>
            <a:spLocks noGrp="1"/>
          </p:cNvSpPr>
          <p:nvPr>
            <p:ph type="title"/>
          </p:nvPr>
        </p:nvSpPr>
        <p:spPr>
          <a:xfrm>
            <a:off x="660800" y="988761"/>
            <a:ext cx="7623279" cy="610881"/>
          </a:xfrm>
        </p:spPr>
        <p:txBody>
          <a:bodyPr/>
          <a:lstStyle/>
          <a:p>
            <a:r>
              <a:rPr lang="de-DE" sz="2800" b="1" dirty="0">
                <a:ea typeface="Times New Roman"/>
                <a:cs typeface="Calibri"/>
              </a:rPr>
              <a:t>Die Herausforderung des Kontextes in der Sprache</a:t>
            </a:r>
            <a:br>
              <a:rPr lang="de-DE" sz="2800" dirty="0">
                <a:ea typeface="Calibri"/>
                <a:cs typeface="Times New Roman"/>
              </a:rPr>
            </a:br>
            <a:endParaRPr lang="de-DE" sz="2800" dirty="0"/>
          </a:p>
        </p:txBody>
      </p:sp>
      <p:sp>
        <p:nvSpPr>
          <p:cNvPr id="3" name="Textplatzhalter 2" descr="gerahmter Text:&#10;&quot;Ich esse einen Apfel.&quot;&#10;&quot;Die Maus frisst den Käse.&quot;&#10;esse und frisst sind hervorgehoben&#10;"/>
          <p:cNvSpPr>
            <a:spLocks noGrp="1"/>
          </p:cNvSpPr>
          <p:nvPr>
            <p:ph type="body" idx="1"/>
          </p:nvPr>
        </p:nvSpPr>
        <p:spPr bwMode="auto">
          <a:xfrm>
            <a:off x="1678781" y="1599642"/>
            <a:ext cx="5786438" cy="1944216"/>
          </a:xfrm>
        </p:spPr>
        <p:txBody>
          <a:bodyPr/>
          <a:lstStyle/>
          <a:p>
            <a:pPr lvl="0" algn="ctr">
              <a:lnSpc>
                <a:spcPct val="107000"/>
              </a:lnSpc>
              <a:spcAft>
                <a:spcPts val="800"/>
              </a:spcAft>
              <a:buSzPts val="1000"/>
              <a:tabLst>
                <a:tab pos="457200" algn="l"/>
              </a:tabLst>
              <a:defRPr/>
            </a:pPr>
            <a:endParaRPr lang="de-DE" sz="3200" dirty="0">
              <a:latin typeface="Calibri"/>
              <a:ea typeface="Times New Roman"/>
              <a:cs typeface="Calibri"/>
            </a:endParaRPr>
          </a:p>
          <a:p>
            <a:pPr marL="342900" lvl="0" indent="-342900" algn="ctr">
              <a:lnSpc>
                <a:spcPct val="107000"/>
              </a:lnSpc>
              <a:spcAft>
                <a:spcPts val="800"/>
              </a:spcAft>
              <a:buSzPts val="1000"/>
              <a:buFont typeface="Symbol"/>
              <a:buChar char=""/>
              <a:tabLst>
                <a:tab pos="457200" algn="l"/>
              </a:tabLst>
              <a:defRPr/>
            </a:pPr>
            <a:r>
              <a:rPr lang="de-DE" sz="3200" dirty="0">
                <a:latin typeface="Calibri"/>
                <a:ea typeface="Times New Roman"/>
                <a:cs typeface="Calibri"/>
              </a:rPr>
              <a:t>"Ich </a:t>
            </a:r>
            <a:r>
              <a:rPr lang="de-DE" sz="3200" b="1" dirty="0">
                <a:latin typeface="Calibri"/>
                <a:ea typeface="Times New Roman"/>
                <a:cs typeface="Calibri"/>
              </a:rPr>
              <a:t>esse</a:t>
            </a:r>
            <a:r>
              <a:rPr lang="de-DE" sz="3200" dirty="0">
                <a:latin typeface="Calibri"/>
                <a:ea typeface="Times New Roman"/>
                <a:cs typeface="Calibri"/>
              </a:rPr>
              <a:t> einen Apfel."</a:t>
            </a:r>
            <a:endParaRPr lang="de-DE" sz="3200" dirty="0">
              <a:latin typeface="Calibri"/>
              <a:ea typeface="Calibri"/>
              <a:cs typeface="Times New Roman"/>
            </a:endParaRPr>
          </a:p>
          <a:p>
            <a:pPr marL="342900" lvl="0" indent="-342900" algn="ctr">
              <a:lnSpc>
                <a:spcPct val="107000"/>
              </a:lnSpc>
              <a:spcAft>
                <a:spcPts val="800"/>
              </a:spcAft>
              <a:buSzPts val="1000"/>
              <a:buFont typeface="Symbol"/>
              <a:buChar char=""/>
              <a:tabLst>
                <a:tab pos="457200" algn="l"/>
              </a:tabLst>
              <a:defRPr/>
            </a:pPr>
            <a:r>
              <a:rPr lang="de-DE" sz="3200" dirty="0">
                <a:latin typeface="Calibri"/>
                <a:ea typeface="Times New Roman"/>
                <a:cs typeface="Calibri"/>
              </a:rPr>
              <a:t>"Die Maus </a:t>
            </a:r>
            <a:r>
              <a:rPr lang="de-DE" sz="3200" b="1" dirty="0">
                <a:latin typeface="Calibri"/>
                <a:ea typeface="Times New Roman"/>
                <a:cs typeface="Calibri"/>
              </a:rPr>
              <a:t>frisst</a:t>
            </a:r>
            <a:r>
              <a:rPr lang="de-DE" sz="3200" dirty="0">
                <a:latin typeface="Calibri"/>
                <a:ea typeface="Times New Roman"/>
                <a:cs typeface="Calibri"/>
              </a:rPr>
              <a:t> den Käse."</a:t>
            </a:r>
            <a:endParaRPr lang="de-DE" sz="3200" dirty="0">
              <a:latin typeface="Calibri"/>
              <a:ea typeface="Calibri"/>
              <a:cs typeface="Times New Roman"/>
            </a:endParaRPr>
          </a:p>
          <a:p>
            <a:pPr algn="just">
              <a:lnSpc>
                <a:spcPct val="107000"/>
              </a:lnSpc>
              <a:spcAft>
                <a:spcPts val="600"/>
              </a:spcAft>
              <a:defRPr/>
            </a:pPr>
            <a:endParaRPr dirty="0"/>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
          </p:nvPr>
        </p:nvSpPr>
        <p:spPr bwMode="auto"/>
        <p:txBody>
          <a:bodyPr/>
          <a:lstStyle/>
          <a:p>
            <a:pPr>
              <a:defRPr/>
            </a:pPr>
            <a:r>
              <a:rPr lang="de-DE" dirty="0"/>
              <a:t>Georg-August-Universität Göttingen</a:t>
            </a:r>
          </a:p>
        </p:txBody>
      </p:sp>
      <p:sp>
        <p:nvSpPr>
          <p:cNvPr id="5" name="Datumsplatzhalter 4">
            <a:extLst>
              <a:ext uri="{C183D7F6-B498-43B3-948B-1728B52AA6E4}">
                <adec:decorative xmlns:adec="http://schemas.microsoft.com/office/drawing/2017/decorative" val="1"/>
              </a:ext>
            </a:extLst>
          </p:cNvPr>
          <p:cNvSpPr>
            <a:spLocks noGrp="1"/>
          </p:cNvSpPr>
          <p:nvPr>
            <p:ph type="dt" sz="half" idx="2"/>
          </p:nvPr>
        </p:nvSpPr>
        <p:spPr bwMode="auto"/>
        <p:txBody>
          <a:bodyPr/>
          <a:lstStyle/>
          <a:p>
            <a:pPr>
              <a:defRPr/>
            </a:pPr>
            <a:fld id="{ACF5EF15-2C16-6A49-87B6-C5AFB945A04B}" type="datetime1">
              <a:rPr lang="de-DE"/>
              <a:t>07.04.2026</a:t>
            </a:fld>
            <a:endParaRPr lang="en-US"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4"/>
          </p:nvPr>
        </p:nvSpPr>
        <p:spPr bwMode="auto"/>
        <p:txBody>
          <a:bodyPr/>
          <a:lstStyle/>
          <a:p>
            <a:pPr>
              <a:defRPr/>
            </a:pPr>
            <a:fld id="{B6F15528-21DE-4FAA-801E-634DDDAF4B2B}" type="slidenum">
              <a:rPr lang="de-DE"/>
              <a:t>2</a:t>
            </a:fld>
            <a:endParaRPr lang="de-DE" dirty="0"/>
          </a:p>
        </p:txBody>
      </p:sp>
      <p:sp>
        <p:nvSpPr>
          <p:cNvPr id="8" name="Textplatzhalter 7">
            <a:extLst>
              <a:ext uri="{FF2B5EF4-FFF2-40B4-BE49-F238E27FC236}">
                <a16:creationId xmlns:a16="http://schemas.microsoft.com/office/drawing/2014/main" id="{50329CD2-2FDE-04AC-E20E-E9DA6428DFE3}"/>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de-DE" dirty="0"/>
          </a:p>
        </p:txBody>
      </p:sp>
      <p:sp>
        <p:nvSpPr>
          <p:cNvPr id="13" name="Rechteck 12">
            <a:extLst>
              <a:ext uri="{C183D7F6-B498-43B3-948B-1728B52AA6E4}">
                <adec:decorative xmlns:adec="http://schemas.microsoft.com/office/drawing/2017/decorative" val="1"/>
              </a:ext>
            </a:extLst>
          </p:cNvPr>
          <p:cNvSpPr/>
          <p:nvPr/>
        </p:nvSpPr>
        <p:spPr bwMode="auto">
          <a:xfrm>
            <a:off x="1951212" y="2067694"/>
            <a:ext cx="5616624" cy="1332148"/>
          </a:xfrm>
          <a:prstGeom prst="rect">
            <a:avLst/>
          </a:prstGeom>
          <a:noFill/>
          <a:ln>
            <a:solidFill>
              <a:srgbClr val="0A5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Rechteck 11">
            <a:extLst>
              <a:ext uri="{C183D7F6-B498-43B3-948B-1728B52AA6E4}">
                <adec:decorative xmlns:adec="http://schemas.microsoft.com/office/drawing/2017/decorative" val="1"/>
              </a:ext>
            </a:extLst>
          </p:cNvPr>
          <p:cNvSpPr/>
          <p:nvPr/>
        </p:nvSpPr>
        <p:spPr bwMode="auto">
          <a:xfrm>
            <a:off x="480655" y="1491630"/>
            <a:ext cx="8032068" cy="2808312"/>
          </a:xfrm>
          <a:prstGeom prst="rect">
            <a:avLst/>
          </a:prstGeom>
          <a:noFill/>
          <a:ln>
            <a:solidFill>
              <a:srgbClr val="0A5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Titel 8">
            <a:extLst>
              <a:ext uri="{FF2B5EF4-FFF2-40B4-BE49-F238E27FC236}">
                <a16:creationId xmlns:a16="http://schemas.microsoft.com/office/drawing/2014/main" id="{6290D628-F81C-BF73-EB7E-0AA62E4AA85E}"/>
              </a:ext>
            </a:extLst>
          </p:cNvPr>
          <p:cNvSpPr>
            <a:spLocks noGrp="1"/>
          </p:cNvSpPr>
          <p:nvPr>
            <p:ph type="title"/>
          </p:nvPr>
        </p:nvSpPr>
        <p:spPr>
          <a:xfrm>
            <a:off x="480655" y="988761"/>
            <a:ext cx="8555841" cy="430887"/>
          </a:xfrm>
        </p:spPr>
        <p:txBody>
          <a:bodyPr/>
          <a:lstStyle/>
          <a:p>
            <a:r>
              <a:rPr lang="de-DE" sz="1700" dirty="0">
                <a:ea typeface="Times New Roman"/>
                <a:cs typeface="Calibri"/>
              </a:rPr>
              <a:t>Kern der Transformer-Architektur: </a:t>
            </a:r>
            <a:r>
              <a:rPr lang="de-DE" sz="1700" b="1" dirty="0">
                <a:ea typeface="Times New Roman"/>
                <a:cs typeface="Calibri"/>
              </a:rPr>
              <a:t>Aufmerksamkeits-Mechanismus (Attention </a:t>
            </a:r>
            <a:r>
              <a:rPr lang="de-DE" sz="1700" b="1" dirty="0" err="1">
                <a:ea typeface="Times New Roman"/>
                <a:cs typeface="Calibri"/>
              </a:rPr>
              <a:t>Mechanism</a:t>
            </a:r>
            <a:r>
              <a:rPr lang="de-DE" sz="1700" b="1" dirty="0">
                <a:ea typeface="Times New Roman"/>
                <a:cs typeface="Calibri"/>
              </a:rPr>
              <a:t>)</a:t>
            </a:r>
            <a:r>
              <a:rPr lang="de-DE" sz="1700" dirty="0">
                <a:ea typeface="Times New Roman"/>
                <a:cs typeface="Calibri"/>
              </a:rPr>
              <a:t>. </a:t>
            </a:r>
            <a:br>
              <a:rPr lang="de-DE" sz="1700" dirty="0">
                <a:ea typeface="Calibri"/>
                <a:cs typeface="Times New Roman"/>
              </a:rPr>
            </a:br>
            <a:endParaRPr lang="de-DE" sz="1700" dirty="0"/>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C183D7F6-B498-43B3-948B-1728B52AA6E4}">
                <adec:decorative xmlns:adec="http://schemas.microsoft.com/office/drawing/2017/decorative" val="1"/>
              </a:ext>
            </a:extLst>
          </p:cNvPr>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4"/>
          </p:nvPr>
        </p:nvSpPr>
        <p:spPr bwMode="auto"/>
        <p:txBody>
          <a:bodyPr/>
          <a:lstStyle/>
          <a:p>
            <a:pPr>
              <a:defRPr/>
            </a:pPr>
            <a:fld id="{B6F15528-21DE-4FAA-801E-634DDDAF4B2B}" type="slidenum">
              <a:rPr lang="de-DE"/>
              <a:t>3</a:t>
            </a:fld>
            <a:endParaRPr lang="de-DE"/>
          </a:p>
        </p:txBody>
      </p:sp>
      <p:sp>
        <p:nvSpPr>
          <p:cNvPr id="13" name="Textplatzhalter 12">
            <a:extLst>
              <a:ext uri="{FF2B5EF4-FFF2-40B4-BE49-F238E27FC236}">
                <a16:creationId xmlns:a16="http://schemas.microsoft.com/office/drawing/2014/main" id="{75A1D4CC-81E8-73CE-BC53-0544C985F193}"/>
              </a:ext>
            </a:extLst>
          </p:cNvPr>
          <p:cNvSpPr>
            <a:spLocks noGrp="1"/>
          </p:cNvSpPr>
          <p:nvPr>
            <p:ph type="body" sz="quarter" idx="12"/>
          </p:nvPr>
        </p:nvSpPr>
        <p:spPr/>
        <p:txBody>
          <a:bodyPr/>
          <a:lstStyle/>
          <a:p>
            <a:endParaRPr lang="de-DE"/>
          </a:p>
        </p:txBody>
      </p:sp>
      <p:sp>
        <p:nvSpPr>
          <p:cNvPr id="11" name="Textfeld 10"/>
          <p:cNvSpPr txBox="1"/>
          <p:nvPr/>
        </p:nvSpPr>
        <p:spPr bwMode="auto">
          <a:xfrm>
            <a:off x="500372" y="1674044"/>
            <a:ext cx="7822100" cy="2347374"/>
          </a:xfrm>
          <a:prstGeom prst="rect">
            <a:avLst/>
          </a:prstGeom>
          <a:noFill/>
        </p:spPr>
        <p:txBody>
          <a:bodyPr wrap="square">
            <a:spAutoFit/>
          </a:bodyPr>
          <a:lstStyle/>
          <a:p>
            <a:pPr algn="just">
              <a:lnSpc>
                <a:spcPct val="107000"/>
              </a:lnSpc>
              <a:spcAft>
                <a:spcPts val="800"/>
              </a:spcAft>
              <a:defRPr/>
            </a:pPr>
            <a:r>
              <a:rPr lang="de-DE" sz="1700" b="1" dirty="0">
                <a:latin typeface="Calibri"/>
                <a:ea typeface="Times New Roman"/>
                <a:cs typeface="Calibri"/>
              </a:rPr>
              <a:t>"Die Bank am Flussufer ist ein guter Ort zum Angeln"</a:t>
            </a:r>
            <a:endParaRPr lang="de-DE" sz="1700" b="1" dirty="0">
              <a:latin typeface="Calibri"/>
              <a:ea typeface="Calibri"/>
              <a:cs typeface="Times New Roman"/>
            </a:endParaRPr>
          </a:p>
          <a:p>
            <a:pPr marL="342900" lvl="0" indent="-342900" algn="just">
              <a:lnSpc>
                <a:spcPct val="107000"/>
              </a:lnSpc>
              <a:spcAft>
                <a:spcPts val="800"/>
              </a:spcAft>
              <a:buFont typeface="+mj-lt"/>
              <a:buAutoNum type="arabicPeriod"/>
              <a:tabLst>
                <a:tab pos="457200" algn="l"/>
              </a:tabLst>
              <a:defRPr/>
            </a:pPr>
            <a:r>
              <a:rPr lang="de-DE" sz="1700" b="1" dirty="0">
                <a:latin typeface="Calibri"/>
                <a:ea typeface="Times New Roman"/>
                <a:cs typeface="Calibri"/>
              </a:rPr>
              <a:t>Beziehung zwischen Wörtern herstellen</a:t>
            </a:r>
            <a:r>
              <a:rPr lang="de-DE" sz="1700" dirty="0">
                <a:latin typeface="Calibri"/>
                <a:ea typeface="Times New Roman"/>
                <a:cs typeface="Calibri"/>
              </a:rPr>
              <a:t>: Gewichtung jedes einzelnen Wortes nach Relevanz für „Bank“</a:t>
            </a:r>
            <a:endParaRPr lang="de-DE" sz="1700" dirty="0">
              <a:latin typeface="Calibri"/>
              <a:ea typeface="Calibri"/>
              <a:cs typeface="Times New Roman"/>
            </a:endParaRPr>
          </a:p>
          <a:p>
            <a:pPr marL="342900" lvl="0" indent="-342900" algn="just">
              <a:lnSpc>
                <a:spcPct val="107000"/>
              </a:lnSpc>
              <a:spcAft>
                <a:spcPts val="800"/>
              </a:spcAft>
              <a:buFont typeface="+mj-lt"/>
              <a:buAutoNum type="arabicPeriod"/>
              <a:tabLst>
                <a:tab pos="457200" algn="l"/>
              </a:tabLst>
              <a:defRPr/>
            </a:pPr>
            <a:r>
              <a:rPr lang="de-DE" sz="1700" b="1" dirty="0">
                <a:latin typeface="Calibri"/>
                <a:ea typeface="Times New Roman"/>
                <a:cs typeface="Calibri"/>
              </a:rPr>
              <a:t>Fokus auf relevante Wörter legen:</a:t>
            </a:r>
            <a:r>
              <a:rPr lang="de-DE" sz="1700" dirty="0">
                <a:latin typeface="Calibri"/>
                <a:ea typeface="Times New Roman"/>
                <a:cs typeface="Calibri"/>
              </a:rPr>
              <a:t> „Flussufer" und „Angeln" haben hohe Relevanz für „Bank“ „ist" oder „ein" sind wenig relevant</a:t>
            </a:r>
          </a:p>
          <a:p>
            <a:pPr marL="342900" lvl="0" indent="-342900" algn="just">
              <a:lnSpc>
                <a:spcPct val="107000"/>
              </a:lnSpc>
              <a:spcAft>
                <a:spcPts val="800"/>
              </a:spcAft>
              <a:buFont typeface="+mj-lt"/>
              <a:buAutoNum type="arabicPeriod"/>
              <a:tabLst>
                <a:tab pos="457200" algn="l"/>
              </a:tabLst>
              <a:defRPr/>
            </a:pPr>
            <a:r>
              <a:rPr lang="de-DE" sz="1700" b="1" dirty="0">
                <a:latin typeface="Calibri"/>
                <a:ea typeface="Times New Roman"/>
                <a:cs typeface="Calibri"/>
              </a:rPr>
              <a:t>Kontextuelle Bedeutung ableiten:</a:t>
            </a:r>
            <a:r>
              <a:rPr lang="de-DE" sz="1700" dirty="0">
                <a:latin typeface="Calibri"/>
                <a:ea typeface="Times New Roman"/>
                <a:cs typeface="Calibri"/>
              </a:rPr>
              <a:t> „Bank“ hier nicht Finanzinstitut, sondern Sitzmöglichkeit </a:t>
            </a:r>
            <a:endParaRPr lang="de-DE" sz="1700" dirty="0">
              <a:latin typeface="Calibri"/>
              <a:ea typeface="Calibri"/>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el 8">
            <a:extLst>
              <a:ext uri="{FF2B5EF4-FFF2-40B4-BE49-F238E27FC236}">
                <a16:creationId xmlns:a16="http://schemas.microsoft.com/office/drawing/2014/main" id="{59630F39-BD6D-FD78-89DD-9BA95A67B942}"/>
              </a:ext>
            </a:extLst>
          </p:cNvPr>
          <p:cNvSpPr>
            <a:spLocks noGrp="1"/>
          </p:cNvSpPr>
          <p:nvPr>
            <p:ph type="title"/>
          </p:nvPr>
        </p:nvSpPr>
        <p:spPr/>
        <p:txBody>
          <a:bodyPr/>
          <a:lstStyle/>
          <a:p>
            <a:r>
              <a:rPr lang="de-DE" dirty="0">
                <a:solidFill>
                  <a:schemeClr val="bg1"/>
                </a:solidFill>
              </a:rPr>
              <a:t>Phasen des KI-Trainings</a:t>
            </a:r>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C183D7F6-B498-43B3-948B-1728B52AA6E4}">
                <adec:decorative xmlns:adec="http://schemas.microsoft.com/office/drawing/2017/decorative" val="1"/>
              </a:ext>
            </a:extLst>
          </p:cNvPr>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4"/>
          </p:nvPr>
        </p:nvSpPr>
        <p:spPr bwMode="auto"/>
        <p:txBody>
          <a:bodyPr/>
          <a:lstStyle/>
          <a:p>
            <a:pPr>
              <a:defRPr/>
            </a:pPr>
            <a:fld id="{B6F15528-21DE-4FAA-801E-634DDDAF4B2B}" type="slidenum">
              <a:rPr lang="de-DE"/>
              <a:t>4</a:t>
            </a:fld>
            <a:endParaRPr lang="de-DE"/>
          </a:p>
        </p:txBody>
      </p:sp>
      <p:sp>
        <p:nvSpPr>
          <p:cNvPr id="11" name="Textplatzhalter 10">
            <a:extLst>
              <a:ext uri="{FF2B5EF4-FFF2-40B4-BE49-F238E27FC236}">
                <a16:creationId xmlns:a16="http://schemas.microsoft.com/office/drawing/2014/main" id="{398487F7-CABB-1528-7B0E-0BF704572762}"/>
              </a:ext>
            </a:extLst>
          </p:cNvPr>
          <p:cNvSpPr>
            <a:spLocks noGrp="1"/>
          </p:cNvSpPr>
          <p:nvPr>
            <p:ph type="body" sz="quarter" idx="12"/>
          </p:nvPr>
        </p:nvSpPr>
        <p:spPr/>
        <p:txBody>
          <a:bodyPr/>
          <a:lstStyle/>
          <a:p>
            <a:endParaRPr lang="de-DE"/>
          </a:p>
        </p:txBody>
      </p:sp>
      <p:pic>
        <p:nvPicPr>
          <p:cNvPr id="8" name="Grafik 7" descr="Schaubild zeigt vier Phasen des Trainings von KI als aufsteigende Treppe mit vier Stufen. &#10;Die Beschriftung lautet von unten nach oben:&#10;1. Datensammlung: Sammeln großer Mengen von Textdaten aus verschiedenen Quellen&#10;2. Modelltraining: Trainieren des KI-Modells mit den gesammelten Daten,  um vorhersagen zu treffen. &#10;3. Feedback-Schleife: Verfeinern des Modells durch menschliches Feedback und Belohnungen.&#10;4. Textgenerierung: Das KI-Modell generiert kohärente und sinnvolle Texte.">
            <a:extLst>
              <a:ext uri="{C183D7F6-B498-43B3-948B-1728B52AA6E4}">
                <adec:decorative xmlns:adec="http://schemas.microsoft.com/office/drawing/2017/decorative" val="0"/>
              </a:ext>
            </a:extLst>
          </p:cNvPr>
          <p:cNvPicPr>
            <a:picLocks noChangeAspect="1"/>
          </p:cNvPicPr>
          <p:nvPr/>
        </p:nvPicPr>
        <p:blipFill>
          <a:blip r:embed="rId3"/>
          <a:srcRect t="15418"/>
          <a:stretch/>
        </p:blipFill>
        <p:spPr bwMode="auto">
          <a:xfrm>
            <a:off x="1753943" y="967879"/>
            <a:ext cx="5348082" cy="4104696"/>
          </a:xfrm>
          <a:prstGeom prst="rect">
            <a:avLst/>
          </a:prstGeom>
        </p:spPr>
      </p:pic>
      <p:sp>
        <p:nvSpPr>
          <p:cNvPr id="2" name="Textfeld 1">
            <a:extLst>
              <a:ext uri="{FF2B5EF4-FFF2-40B4-BE49-F238E27FC236}">
                <a16:creationId xmlns:a16="http://schemas.microsoft.com/office/drawing/2014/main" id="{98233C3C-1C85-44A2-AC09-FEA79E8BD53A}"/>
              </a:ext>
            </a:extLst>
          </p:cNvPr>
          <p:cNvSpPr txBox="1"/>
          <p:nvPr/>
        </p:nvSpPr>
        <p:spPr>
          <a:xfrm>
            <a:off x="6882245" y="4509164"/>
            <a:ext cx="1688283" cy="230832"/>
          </a:xfrm>
          <a:prstGeom prst="rect">
            <a:avLst/>
          </a:prstGeom>
          <a:noFill/>
        </p:spPr>
        <p:txBody>
          <a:bodyPr wrap="none" rtlCol="0">
            <a:spAutoFit/>
          </a:bodyPr>
          <a:lstStyle/>
          <a:p>
            <a:r>
              <a:rPr lang="de-DE" sz="900" dirty="0">
                <a:solidFill>
                  <a:schemeClr val="tx1">
                    <a:lumMod val="50000"/>
                    <a:lumOff val="50000"/>
                  </a:schemeClr>
                </a:solidFill>
              </a:rPr>
              <a:t>Grafik KI-generiert mit napkin.ai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el 8">
            <a:extLst>
              <a:ext uri="{FF2B5EF4-FFF2-40B4-BE49-F238E27FC236}">
                <a16:creationId xmlns:a16="http://schemas.microsoft.com/office/drawing/2014/main" id="{D0229A48-FA34-189D-C4F4-4FE71924669E}"/>
              </a:ext>
            </a:extLst>
          </p:cNvPr>
          <p:cNvSpPr>
            <a:spLocks noGrp="1"/>
          </p:cNvSpPr>
          <p:nvPr>
            <p:ph type="title"/>
          </p:nvPr>
        </p:nvSpPr>
        <p:spPr/>
        <p:txBody>
          <a:bodyPr/>
          <a:lstStyle/>
          <a:p>
            <a:r>
              <a:rPr lang="de-DE" dirty="0">
                <a:solidFill>
                  <a:schemeClr val="bg1"/>
                </a:solidFill>
              </a:rPr>
              <a:t>Illustration: von Trainingsdaten zum Modell</a:t>
            </a:r>
          </a:p>
        </p:txBody>
      </p:sp>
      <p:pic>
        <p:nvPicPr>
          <p:cNvPr id="13" name="Grafik 12" descr="Abbildungen zeigt die Entwicklung von KI-Sprachmodellen illustriert durch Legosteine. &#10;Die Trainingsdaten werden als Wand aus Legosteinen dargestellt; der Trainingsprozess als ein Haufen unverbundener Steine und das fertige KI-Modell als Gruppen von Steinen, die teilweise zusammenhängend in ein Regal sortiert wurden."/>
          <p:cNvPicPr>
            <a:picLocks noChangeAspect="1"/>
          </p:cNvPicPr>
          <p:nvPr/>
        </p:nvPicPr>
        <p:blipFill>
          <a:blip r:embed="rId3"/>
          <a:srcRect t="24800" b="23400"/>
          <a:stretch/>
        </p:blipFill>
        <p:spPr bwMode="auto">
          <a:xfrm>
            <a:off x="2002627" y="1352412"/>
            <a:ext cx="5560491" cy="2880293"/>
          </a:xfrm>
          <a:prstGeom prst="rect">
            <a:avLst/>
          </a:prstGeom>
        </p:spPr>
      </p:pic>
      <p:sp>
        <p:nvSpPr>
          <p:cNvPr id="14" name="Textplatzhalter 13">
            <a:extLst>
              <a:ext uri="{FF2B5EF4-FFF2-40B4-BE49-F238E27FC236}">
                <a16:creationId xmlns:a16="http://schemas.microsoft.com/office/drawing/2014/main" id="{93999759-020C-AEDB-F03A-636E3902FB21}"/>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de-DE"/>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C183D7F6-B498-43B3-948B-1728B52AA6E4}">
                <adec:decorative xmlns:adec="http://schemas.microsoft.com/office/drawing/2017/decorative" val="1"/>
              </a:ext>
            </a:extLst>
          </p:cNvPr>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4"/>
          </p:nvPr>
        </p:nvSpPr>
        <p:spPr bwMode="auto"/>
        <p:txBody>
          <a:bodyPr/>
          <a:lstStyle/>
          <a:p>
            <a:pPr>
              <a:defRPr/>
            </a:pPr>
            <a:fld id="{B6F15528-21DE-4FAA-801E-634DDDAF4B2B}" type="slidenum">
              <a:rPr lang="de-DE"/>
              <a:t>5</a:t>
            </a:fld>
            <a:endParaRPr lang="de-DE"/>
          </a:p>
        </p:txBody>
      </p:sp>
      <p:sp>
        <p:nvSpPr>
          <p:cNvPr id="11" name="Textfeld 10">
            <a:extLst>
              <a:ext uri="{C183D7F6-B498-43B3-948B-1728B52AA6E4}">
                <adec:decorative xmlns:adec="http://schemas.microsoft.com/office/drawing/2017/decorative" val="1"/>
              </a:ext>
            </a:extLst>
          </p:cNvPr>
          <p:cNvSpPr txBox="1"/>
          <p:nvPr/>
        </p:nvSpPr>
        <p:spPr bwMode="auto">
          <a:xfrm>
            <a:off x="2339752" y="3687701"/>
            <a:ext cx="1112805" cy="276999"/>
          </a:xfrm>
          <a:prstGeom prst="rect">
            <a:avLst/>
          </a:prstGeom>
          <a:noFill/>
        </p:spPr>
        <p:txBody>
          <a:bodyPr wrap="none" rtlCol="0">
            <a:spAutoFit/>
          </a:bodyPr>
          <a:lstStyle/>
          <a:p>
            <a:pPr>
              <a:defRPr/>
            </a:pPr>
            <a:r>
              <a:rPr lang="de-DE" sz="1200" dirty="0"/>
              <a:t>Trainingsdaten</a:t>
            </a:r>
            <a:endParaRPr dirty="0"/>
          </a:p>
        </p:txBody>
      </p:sp>
      <p:sp>
        <p:nvSpPr>
          <p:cNvPr id="12" name="Textfeld 11">
            <a:extLst>
              <a:ext uri="{C183D7F6-B498-43B3-948B-1728B52AA6E4}">
                <adec:decorative xmlns:adec="http://schemas.microsoft.com/office/drawing/2017/decorative" val="1"/>
              </a:ext>
            </a:extLst>
          </p:cNvPr>
          <p:cNvSpPr txBox="1"/>
          <p:nvPr/>
        </p:nvSpPr>
        <p:spPr bwMode="auto">
          <a:xfrm>
            <a:off x="6350772" y="3687700"/>
            <a:ext cx="790601" cy="276999"/>
          </a:xfrm>
          <a:prstGeom prst="rect">
            <a:avLst/>
          </a:prstGeom>
          <a:noFill/>
        </p:spPr>
        <p:txBody>
          <a:bodyPr wrap="none" rtlCol="0">
            <a:spAutoFit/>
          </a:bodyPr>
          <a:lstStyle/>
          <a:p>
            <a:pPr>
              <a:defRPr/>
            </a:pPr>
            <a:r>
              <a:rPr lang="de-DE" sz="1200" dirty="0"/>
              <a:t>KI-Modell</a:t>
            </a:r>
            <a:endParaRPr dirty="0"/>
          </a:p>
        </p:txBody>
      </p:sp>
      <p:sp>
        <p:nvSpPr>
          <p:cNvPr id="10" name="Textfeld 9">
            <a:extLst>
              <a:ext uri="{FF2B5EF4-FFF2-40B4-BE49-F238E27FC236}">
                <a16:creationId xmlns:a16="http://schemas.microsoft.com/office/drawing/2014/main" id="{C5C43423-00CB-4839-96D1-AC6408394D69}"/>
              </a:ext>
            </a:extLst>
          </p:cNvPr>
          <p:cNvSpPr txBox="1"/>
          <p:nvPr/>
        </p:nvSpPr>
        <p:spPr bwMode="auto">
          <a:xfrm>
            <a:off x="7563118" y="4587974"/>
            <a:ext cx="1580882" cy="230832"/>
          </a:xfrm>
          <a:prstGeom prst="rect">
            <a:avLst/>
          </a:prstGeom>
          <a:noFill/>
        </p:spPr>
        <p:txBody>
          <a:bodyPr wrap="none" rtlCol="0">
            <a:spAutoFit/>
          </a:bodyPr>
          <a:lstStyle/>
          <a:p>
            <a:r>
              <a:rPr lang="de-DE" sz="900" dirty="0">
                <a:solidFill>
                  <a:schemeClr val="tx1">
                    <a:lumMod val="50000"/>
                    <a:lumOff val="50000"/>
                  </a:schemeClr>
                </a:solidFill>
              </a:rPr>
              <a:t>Grafik KI-generiert mit </a:t>
            </a:r>
            <a:r>
              <a:rPr lang="de-DE" sz="900" dirty="0" err="1">
                <a:solidFill>
                  <a:schemeClr val="tx1">
                    <a:lumMod val="50000"/>
                    <a:lumOff val="50000"/>
                  </a:schemeClr>
                </a:solidFill>
              </a:rPr>
              <a:t>gemini</a:t>
            </a:r>
            <a:endParaRPr lang="de-DE" sz="900" dirty="0">
              <a:solidFill>
                <a:schemeClr val="tx1">
                  <a:lumMod val="50000"/>
                  <a:lumOff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el 8">
            <a:extLst>
              <a:ext uri="{FF2B5EF4-FFF2-40B4-BE49-F238E27FC236}">
                <a16:creationId xmlns:a16="http://schemas.microsoft.com/office/drawing/2014/main" id="{A15BC007-8907-2EF1-C599-F6408F76E2FB}"/>
              </a:ext>
            </a:extLst>
          </p:cNvPr>
          <p:cNvSpPr>
            <a:spLocks noGrp="1"/>
          </p:cNvSpPr>
          <p:nvPr>
            <p:ph type="title"/>
          </p:nvPr>
        </p:nvSpPr>
        <p:spPr/>
        <p:txBody>
          <a:bodyPr/>
          <a:lstStyle/>
          <a:p>
            <a:r>
              <a:rPr lang="de-DE" dirty="0">
                <a:solidFill>
                  <a:schemeClr val="bg1"/>
                </a:solidFill>
              </a:rPr>
              <a:t>Illustration: vom Token zum Modell</a:t>
            </a:r>
          </a:p>
        </p:txBody>
      </p:sp>
      <p:sp>
        <p:nvSpPr>
          <p:cNvPr id="11" name="Textplatzhalter 10">
            <a:extLst>
              <a:ext uri="{FF2B5EF4-FFF2-40B4-BE49-F238E27FC236}">
                <a16:creationId xmlns:a16="http://schemas.microsoft.com/office/drawing/2014/main" id="{8AE9D2A4-8AD6-A3E0-F605-69ABB6D5A937}"/>
              </a:ext>
            </a:extLst>
          </p:cNvPr>
          <p:cNvSpPr>
            <a:spLocks noGrp="1"/>
          </p:cNvSpPr>
          <p:nvPr>
            <p:ph type="body" sz="quarter" idx="12"/>
          </p:nvPr>
        </p:nvSpPr>
        <p:spPr/>
        <p:txBody>
          <a:bodyPr/>
          <a:lstStyle/>
          <a:p>
            <a:endParaRPr lang="de-DE"/>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C183D7F6-B498-43B3-948B-1728B52AA6E4}">
                <adec:decorative xmlns:adec="http://schemas.microsoft.com/office/drawing/2017/decorative" val="1"/>
              </a:ext>
            </a:extLst>
          </p:cNvPr>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4"/>
          </p:nvPr>
        </p:nvSpPr>
        <p:spPr bwMode="auto"/>
        <p:txBody>
          <a:bodyPr/>
          <a:lstStyle/>
          <a:p>
            <a:pPr>
              <a:defRPr/>
            </a:pPr>
            <a:fld id="{B6F15528-21DE-4FAA-801E-634DDDAF4B2B}" type="slidenum">
              <a:rPr lang="de-DE"/>
              <a:t>6</a:t>
            </a:fld>
            <a:endParaRPr lang="de-DE"/>
          </a:p>
        </p:txBody>
      </p:sp>
      <p:sp>
        <p:nvSpPr>
          <p:cNvPr id="8" name="Freeform 2" descr="Die Generierung von Wörtern aus Token wird durch Legosteine illustriert. Token werden als einzelne Steine dargestellt, die zu einem Wort in zusammengesetzt werrden."/>
          <p:cNvSpPr>
            <a:spLocks noChangeAspect="1"/>
          </p:cNvSpPr>
          <p:nvPr/>
        </p:nvSpPr>
        <p:spPr bwMode="auto">
          <a:xfrm>
            <a:off x="2411760" y="2067694"/>
            <a:ext cx="4898562" cy="1936632"/>
          </a:xfrm>
          <a:custGeom>
            <a:avLst/>
            <a:gdLst/>
            <a:ahLst/>
            <a:cxnLst/>
            <a:rect l="l" t="t" r="r" b="b"/>
            <a:pathLst>
              <a:path w="6356958" h="6356958" extrusionOk="0">
                <a:moveTo>
                  <a:pt x="0" y="0"/>
                </a:moveTo>
                <a:lnTo>
                  <a:pt x="6356958" y="0"/>
                </a:lnTo>
                <a:lnTo>
                  <a:pt x="6356958" y="6356958"/>
                </a:lnTo>
                <a:lnTo>
                  <a:pt x="0" y="6356958"/>
                </a:lnTo>
                <a:lnTo>
                  <a:pt x="0" y="0"/>
                </a:lnTo>
                <a:close/>
              </a:path>
            </a:pathLst>
          </a:custGeom>
          <a:blipFill>
            <a:blip r:embed="rId3"/>
            <a:srcRect t="27130" b="33334"/>
            <a:stretch/>
          </a:blipFill>
        </p:spPr>
        <p:txBody>
          <a:bodyPr/>
          <a:lstStyle/>
          <a:p>
            <a:pPr>
              <a:defRPr/>
            </a:pPr>
            <a:endParaRPr lang="de-DE"/>
          </a:p>
        </p:txBody>
      </p:sp>
      <p:sp>
        <p:nvSpPr>
          <p:cNvPr id="10" name="Textfeld 9">
            <a:extLst>
              <a:ext uri="{FF2B5EF4-FFF2-40B4-BE49-F238E27FC236}">
                <a16:creationId xmlns:a16="http://schemas.microsoft.com/office/drawing/2014/main" id="{B7CD3D75-823F-43BD-9F10-6D49B0FB02D1}"/>
              </a:ext>
            </a:extLst>
          </p:cNvPr>
          <p:cNvSpPr txBox="1"/>
          <p:nvPr/>
        </p:nvSpPr>
        <p:spPr bwMode="auto">
          <a:xfrm>
            <a:off x="7493638" y="4545518"/>
            <a:ext cx="1580882" cy="230832"/>
          </a:xfrm>
          <a:prstGeom prst="rect">
            <a:avLst/>
          </a:prstGeom>
          <a:noFill/>
        </p:spPr>
        <p:txBody>
          <a:bodyPr wrap="none" rtlCol="0">
            <a:spAutoFit/>
          </a:bodyPr>
          <a:lstStyle/>
          <a:p>
            <a:r>
              <a:rPr lang="de-DE" sz="900" dirty="0">
                <a:solidFill>
                  <a:schemeClr val="tx1">
                    <a:lumMod val="50000"/>
                    <a:lumOff val="50000"/>
                  </a:schemeClr>
                </a:solidFill>
              </a:rPr>
              <a:t>Grafik KI-generiert mit </a:t>
            </a:r>
            <a:r>
              <a:rPr lang="de-DE" sz="900" dirty="0" err="1">
                <a:solidFill>
                  <a:schemeClr val="tx1">
                    <a:lumMod val="50000"/>
                    <a:lumOff val="50000"/>
                  </a:schemeClr>
                </a:solidFill>
              </a:rPr>
              <a:t>gemini</a:t>
            </a:r>
            <a:endParaRPr lang="de-DE" sz="900" dirty="0">
              <a:solidFill>
                <a:schemeClr val="tx1">
                  <a:lumMod val="50000"/>
                  <a:lumOff val="50000"/>
                </a:schemeClr>
              </a:solidFill>
            </a:endParaRPr>
          </a:p>
        </p:txBody>
      </p:sp>
      <p:sp>
        <p:nvSpPr>
          <p:cNvPr id="2" name="Textfeld 1">
            <a:extLst>
              <a:ext uri="{FF2B5EF4-FFF2-40B4-BE49-F238E27FC236}">
                <a16:creationId xmlns:a16="http://schemas.microsoft.com/office/drawing/2014/main" id="{7BFB6ACB-03D5-4DC2-992A-A7035E212AA6}"/>
              </a:ext>
            </a:extLst>
          </p:cNvPr>
          <p:cNvSpPr txBox="1"/>
          <p:nvPr/>
        </p:nvSpPr>
        <p:spPr>
          <a:xfrm rot="21016780">
            <a:off x="1776349" y="1850267"/>
            <a:ext cx="899605" cy="400110"/>
          </a:xfrm>
          <a:prstGeom prst="rect">
            <a:avLst/>
          </a:prstGeom>
          <a:noFill/>
        </p:spPr>
        <p:txBody>
          <a:bodyPr wrap="none" rtlCol="0">
            <a:spAutoFit/>
          </a:bodyPr>
          <a:lstStyle/>
          <a:p>
            <a:r>
              <a:rPr lang="de-DE" sz="2000" spc="100" dirty="0">
                <a:latin typeface="Ink Free" panose="03080402000500000000" pitchFamily="66" charset="0"/>
              </a:rPr>
              <a:t>Token</a:t>
            </a:r>
            <a:endParaRPr lang="de-DE" sz="1600" spc="100" dirty="0">
              <a:latin typeface="Ink Free" panose="03080402000500000000" pitchFamily="66" charset="0"/>
            </a:endParaRPr>
          </a:p>
        </p:txBody>
      </p:sp>
      <p:sp>
        <p:nvSpPr>
          <p:cNvPr id="12" name="Textfeld 11">
            <a:extLst>
              <a:ext uri="{FF2B5EF4-FFF2-40B4-BE49-F238E27FC236}">
                <a16:creationId xmlns:a16="http://schemas.microsoft.com/office/drawing/2014/main" id="{C1569DA6-9DE2-4659-84DC-701DBE6BD51B}"/>
              </a:ext>
            </a:extLst>
          </p:cNvPr>
          <p:cNvSpPr txBox="1"/>
          <p:nvPr/>
        </p:nvSpPr>
        <p:spPr bwMode="auto">
          <a:xfrm rot="1047237">
            <a:off x="6929448" y="2121489"/>
            <a:ext cx="761747" cy="400110"/>
          </a:xfrm>
          <a:prstGeom prst="rect">
            <a:avLst/>
          </a:prstGeom>
          <a:noFill/>
        </p:spPr>
        <p:txBody>
          <a:bodyPr wrap="none" rtlCol="0">
            <a:spAutoFit/>
          </a:bodyPr>
          <a:lstStyle/>
          <a:p>
            <a:r>
              <a:rPr lang="de-DE" sz="2000" b="1" spc="100" dirty="0">
                <a:latin typeface="Ink Free" panose="03080402000500000000" pitchFamily="66" charset="0"/>
              </a:rPr>
              <a:t>Wort</a:t>
            </a:r>
            <a:endParaRPr lang="de-DE" sz="1600" b="1" spc="100" dirty="0">
              <a:latin typeface="Ink Free" panose="03080402000500000000" pitchFamily="66" charset="0"/>
            </a:endParaRPr>
          </a:p>
        </p:txBody>
      </p:sp>
      <p:sp>
        <p:nvSpPr>
          <p:cNvPr id="17" name="Freeform 5">
            <a:extLst>
              <a:ext uri="{FF2B5EF4-FFF2-40B4-BE49-F238E27FC236}">
                <a16:creationId xmlns:a16="http://schemas.microsoft.com/office/drawing/2014/main" id="{89BAAB65-DE85-48FA-8295-068B8B1284C1}"/>
              </a:ext>
            </a:extLst>
          </p:cNvPr>
          <p:cNvSpPr>
            <a:spLocks/>
          </p:cNvSpPr>
          <p:nvPr/>
        </p:nvSpPr>
        <p:spPr>
          <a:xfrm rot="1658803">
            <a:off x="2237649" y="2128359"/>
            <a:ext cx="742990" cy="430887"/>
          </a:xfrm>
          <a:custGeom>
            <a:avLst/>
            <a:gdLst/>
            <a:ahLst/>
            <a:cxnLst/>
            <a:rect l="l" t="t" r="r" b="b"/>
            <a:pathLst>
              <a:path w="6113721" h="2166384">
                <a:moveTo>
                  <a:pt x="0" y="0"/>
                </a:moveTo>
                <a:lnTo>
                  <a:pt x="6113721" y="0"/>
                </a:lnTo>
                <a:lnTo>
                  <a:pt x="6113721" y="2166384"/>
                </a:lnTo>
                <a:lnTo>
                  <a:pt x="0" y="2166384"/>
                </a:lnTo>
                <a:lnTo>
                  <a:pt x="0" y="0"/>
                </a:lnTo>
                <a:close/>
              </a:path>
            </a:pathLst>
          </a:custGeom>
          <a:blipFill>
            <a:blip r:embed="rId4"/>
            <a:stretch>
              <a:fillRect l="-16543" t="-139018" r="-18065" b="-140858"/>
            </a:stretch>
          </a:blipFill>
        </p:spPr>
      </p:sp>
      <p:sp>
        <p:nvSpPr>
          <p:cNvPr id="19" name="Freeform 5">
            <a:extLst>
              <a:ext uri="{FF2B5EF4-FFF2-40B4-BE49-F238E27FC236}">
                <a16:creationId xmlns:a16="http://schemas.microsoft.com/office/drawing/2014/main" id="{BFA4B1EB-0147-40C1-9541-829382351905}"/>
              </a:ext>
            </a:extLst>
          </p:cNvPr>
          <p:cNvSpPr>
            <a:spLocks/>
          </p:cNvSpPr>
          <p:nvPr/>
        </p:nvSpPr>
        <p:spPr bwMode="auto">
          <a:xfrm rot="19372705" flipH="1">
            <a:off x="6601585" y="2427292"/>
            <a:ext cx="742990" cy="430887"/>
          </a:xfrm>
          <a:custGeom>
            <a:avLst/>
            <a:gdLst/>
            <a:ahLst/>
            <a:cxnLst/>
            <a:rect l="l" t="t" r="r" b="b"/>
            <a:pathLst>
              <a:path w="6113721" h="2166384">
                <a:moveTo>
                  <a:pt x="0" y="0"/>
                </a:moveTo>
                <a:lnTo>
                  <a:pt x="6113721" y="0"/>
                </a:lnTo>
                <a:lnTo>
                  <a:pt x="6113721" y="2166384"/>
                </a:lnTo>
                <a:lnTo>
                  <a:pt x="0" y="2166384"/>
                </a:lnTo>
                <a:lnTo>
                  <a:pt x="0" y="0"/>
                </a:lnTo>
                <a:close/>
              </a:path>
            </a:pathLst>
          </a:custGeom>
          <a:blipFill>
            <a:blip r:embed="rId4"/>
            <a:stretch>
              <a:fillRect l="-16543" t="-139018" r="-18065" b="-140858"/>
            </a:stretch>
          </a:blipFill>
        </p:spPr>
      </p:sp>
    </p:spTree>
    <p:extLst>
      <p:ext uri="{BB962C8B-B14F-4D97-AF65-F5344CB8AC3E}">
        <p14:creationId xmlns:p14="http://schemas.microsoft.com/office/powerpoint/2010/main" val="404737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el 8">
            <a:extLst>
              <a:ext uri="{FF2B5EF4-FFF2-40B4-BE49-F238E27FC236}">
                <a16:creationId xmlns:a16="http://schemas.microsoft.com/office/drawing/2014/main" id="{A4D1CA37-00D1-EE2A-72CC-107081B0FAA6}"/>
              </a:ext>
            </a:extLst>
          </p:cNvPr>
          <p:cNvSpPr>
            <a:spLocks noGrp="1"/>
          </p:cNvSpPr>
          <p:nvPr>
            <p:ph type="title"/>
          </p:nvPr>
        </p:nvSpPr>
        <p:spPr/>
        <p:txBody>
          <a:bodyPr/>
          <a:lstStyle/>
          <a:p>
            <a:r>
              <a:rPr lang="de-DE" sz="2400" dirty="0">
                <a:ea typeface="Calibri"/>
                <a:cs typeface="Times New Roman"/>
              </a:rPr>
              <a:t>Beispielaufgabe für KI: </a:t>
            </a:r>
            <a:br>
              <a:rPr lang="de-DE" sz="2000" dirty="0">
                <a:ea typeface="Calibri"/>
                <a:cs typeface="Times New Roman"/>
              </a:rPr>
            </a:br>
            <a:endParaRPr lang="de-DE" sz="2400" dirty="0"/>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
          </p:nvPr>
        </p:nvSpPr>
        <p:spPr bwMode="auto"/>
        <p:txBody>
          <a:bodyPr/>
          <a:lstStyle/>
          <a:p>
            <a:pPr>
              <a:defRPr/>
            </a:pPr>
            <a:r>
              <a:rPr lang="de-DE"/>
              <a:t>Georg-August-Universität Göttingen</a:t>
            </a:r>
          </a:p>
        </p:txBody>
      </p:sp>
      <p:sp>
        <p:nvSpPr>
          <p:cNvPr id="5" name="Datumsplatzhalter 4">
            <a:extLst>
              <a:ext uri="{C183D7F6-B498-43B3-948B-1728B52AA6E4}">
                <adec:decorative xmlns:adec="http://schemas.microsoft.com/office/drawing/2017/decorative" val="1"/>
              </a:ext>
            </a:extLst>
          </p:cNvPr>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4"/>
          </p:nvPr>
        </p:nvSpPr>
        <p:spPr bwMode="auto"/>
        <p:txBody>
          <a:bodyPr/>
          <a:lstStyle/>
          <a:p>
            <a:pPr>
              <a:defRPr/>
            </a:pPr>
            <a:fld id="{B6F15528-21DE-4FAA-801E-634DDDAF4B2B}" type="slidenum">
              <a:rPr lang="de-DE"/>
              <a:t>7</a:t>
            </a:fld>
            <a:endParaRPr lang="de-DE"/>
          </a:p>
        </p:txBody>
      </p:sp>
      <p:sp>
        <p:nvSpPr>
          <p:cNvPr id="12" name="Textplatzhalter 11">
            <a:extLst>
              <a:ext uri="{FF2B5EF4-FFF2-40B4-BE49-F238E27FC236}">
                <a16:creationId xmlns:a16="http://schemas.microsoft.com/office/drawing/2014/main" id="{2FB51421-C3EA-40A0-AEDA-B85749E7D25D}"/>
              </a:ext>
            </a:extLst>
          </p:cNvPr>
          <p:cNvSpPr>
            <a:spLocks noGrp="1"/>
          </p:cNvSpPr>
          <p:nvPr>
            <p:ph type="body" sz="quarter" idx="12"/>
          </p:nvPr>
        </p:nvSpPr>
        <p:spPr/>
        <p:txBody>
          <a:bodyPr/>
          <a:lstStyle/>
          <a:p>
            <a:endParaRPr lang="de-DE"/>
          </a:p>
        </p:txBody>
      </p:sp>
      <p:pic>
        <p:nvPicPr>
          <p:cNvPr id="8" name="Grafik 7" descr="Das leere Ausgabefeld einer textgenerativen KI. Darüber steht als Prompt: Vervollständige den Satz: Die Sonne scheint und der Himmel ist Punkt, Punkt, Punkt "/>
          <p:cNvPicPr/>
          <p:nvPr/>
        </p:nvPicPr>
        <p:blipFill>
          <a:blip r:embed="rId3"/>
          <a:srcRect t="35157"/>
          <a:stretch/>
        </p:blipFill>
        <p:spPr bwMode="auto">
          <a:xfrm>
            <a:off x="1459161" y="2558414"/>
            <a:ext cx="6209183" cy="1436359"/>
          </a:xfrm>
          <a:prstGeom prst="rect">
            <a:avLst/>
          </a:prstGeom>
        </p:spPr>
      </p:pic>
      <p:grpSp>
        <p:nvGrpSpPr>
          <p:cNvPr id="11" name="Gruppieren 10">
            <a:extLst>
              <a:ext uri="{FF2B5EF4-FFF2-40B4-BE49-F238E27FC236}">
                <a16:creationId xmlns:a16="http://schemas.microsoft.com/office/drawing/2014/main" id="{42372CB8-410B-65CE-E43B-2A9202BBFCA3}"/>
              </a:ext>
              <a:ext uri="{C183D7F6-B498-43B3-948B-1728B52AA6E4}">
                <adec:decorative xmlns:adec="http://schemas.microsoft.com/office/drawing/2017/decorative" val="1"/>
              </a:ext>
            </a:extLst>
          </p:cNvPr>
          <p:cNvGrpSpPr/>
          <p:nvPr/>
        </p:nvGrpSpPr>
        <p:grpSpPr>
          <a:xfrm>
            <a:off x="1614016" y="1995686"/>
            <a:ext cx="5982320" cy="648072"/>
            <a:chOff x="1614016" y="1995686"/>
            <a:chExt cx="5982320" cy="648072"/>
          </a:xfrm>
        </p:grpSpPr>
        <p:sp>
          <p:nvSpPr>
            <p:cNvPr id="2" name="Textfeld 1">
              <a:extLst>
                <a:ext uri="{FF2B5EF4-FFF2-40B4-BE49-F238E27FC236}">
                  <a16:creationId xmlns:a16="http://schemas.microsoft.com/office/drawing/2014/main" id="{2B321B43-2E4A-3185-40C8-645A52F9439E}"/>
                </a:ext>
              </a:extLst>
            </p:cNvPr>
            <p:cNvSpPr txBox="1"/>
            <p:nvPr/>
          </p:nvSpPr>
          <p:spPr>
            <a:xfrm>
              <a:off x="1614016" y="1995686"/>
              <a:ext cx="5982320" cy="261610"/>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Vervollständige den Satz: Die Sonne scheint und der Himmel ist…</a:t>
              </a:r>
            </a:p>
          </p:txBody>
        </p:sp>
        <p:sp>
          <p:nvSpPr>
            <p:cNvPr id="10" name="Rechteck: abgerundete Ecken 9">
              <a:extLst>
                <a:ext uri="{FF2B5EF4-FFF2-40B4-BE49-F238E27FC236}">
                  <a16:creationId xmlns:a16="http://schemas.microsoft.com/office/drawing/2014/main" id="{2A5034C7-1825-A61C-25E1-7E8E3E805454}"/>
                </a:ext>
              </a:extLst>
            </p:cNvPr>
            <p:cNvSpPr/>
            <p:nvPr/>
          </p:nvSpPr>
          <p:spPr>
            <a:xfrm>
              <a:off x="1614016" y="1995686"/>
              <a:ext cx="5915968" cy="648072"/>
            </a:xfrm>
            <a:prstGeom prst="round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FD4E5C44-9417-4AC8-8E1E-A4A4EFB0AEC3}"/>
              </a:ext>
            </a:extLst>
          </p:cNvPr>
          <p:cNvSpPr>
            <a:spLocks noGrp="1"/>
          </p:cNvSpPr>
          <p:nvPr>
            <p:ph type="body" sz="quarter" idx="12"/>
          </p:nvPr>
        </p:nvSpPr>
        <p:spPr/>
        <p:txBody>
          <a:bodyPr/>
          <a:lstStyle/>
          <a:p>
            <a:endParaRPr lang="de-DE"/>
          </a:p>
        </p:txBody>
      </p:sp>
      <p:sp>
        <p:nvSpPr>
          <p:cNvPr id="5" name="Fußzeilenplatzhalter 4">
            <a:extLst>
              <a:ext uri="{FF2B5EF4-FFF2-40B4-BE49-F238E27FC236}">
                <a16:creationId xmlns:a16="http://schemas.microsoft.com/office/drawing/2014/main" id="{95EBF294-4666-4E5B-A63E-7C234DEE4361}"/>
              </a:ext>
            </a:extLst>
          </p:cNvPr>
          <p:cNvSpPr>
            <a:spLocks noGrp="1"/>
          </p:cNvSpPr>
          <p:nvPr>
            <p:ph type="ftr" sz="quarter" idx="3"/>
          </p:nvPr>
        </p:nvSpPr>
        <p:spPr/>
        <p:txBody>
          <a:bodyPr/>
          <a:lstStyle/>
          <a:p>
            <a:pPr>
              <a:defRPr/>
            </a:pPr>
            <a:r>
              <a:rPr lang="de-DE"/>
              <a:t>Georg-August-Universität Göttingen</a:t>
            </a:r>
          </a:p>
        </p:txBody>
      </p:sp>
      <p:sp>
        <p:nvSpPr>
          <p:cNvPr id="6" name="Datumsplatzhalter 5">
            <a:extLst>
              <a:ext uri="{FF2B5EF4-FFF2-40B4-BE49-F238E27FC236}">
                <a16:creationId xmlns:a16="http://schemas.microsoft.com/office/drawing/2014/main" id="{126C18F0-9F10-490C-8169-4C59DFC5F36C}"/>
              </a:ext>
            </a:extLst>
          </p:cNvPr>
          <p:cNvSpPr>
            <a:spLocks noGrp="1"/>
          </p:cNvSpPr>
          <p:nvPr>
            <p:ph type="dt" sz="half" idx="2"/>
          </p:nvPr>
        </p:nvSpPr>
        <p:spPr/>
        <p:txBody>
          <a:bodyPr/>
          <a:lstStyle/>
          <a:p>
            <a:pPr>
              <a:defRPr/>
            </a:pPr>
            <a:fld id="{ACF5EF15-2C16-6A49-87B6-C5AFB945A04B}" type="datetime1">
              <a:rPr lang="de-DE" smtClean="0"/>
              <a:t>07.04.2026</a:t>
            </a:fld>
            <a:endParaRPr lang="en-US"/>
          </a:p>
        </p:txBody>
      </p:sp>
      <p:sp>
        <p:nvSpPr>
          <p:cNvPr id="7" name="Foliennummernplatzhalter 6">
            <a:extLst>
              <a:ext uri="{FF2B5EF4-FFF2-40B4-BE49-F238E27FC236}">
                <a16:creationId xmlns:a16="http://schemas.microsoft.com/office/drawing/2014/main" id="{8B708A8C-E989-4125-8488-ED50FECC806F}"/>
              </a:ext>
            </a:extLst>
          </p:cNvPr>
          <p:cNvSpPr>
            <a:spLocks noGrp="1"/>
          </p:cNvSpPr>
          <p:nvPr>
            <p:ph type="sldNum" sz="quarter" idx="4"/>
          </p:nvPr>
        </p:nvSpPr>
        <p:spPr/>
        <p:txBody>
          <a:bodyPr/>
          <a:lstStyle/>
          <a:p>
            <a:pPr>
              <a:defRPr/>
            </a:pPr>
            <a:fld id="{B6F15528-21DE-4FAA-801E-634DDDAF4B2B}" type="slidenum">
              <a:rPr lang="de-DE" smtClean="0"/>
              <a:t>8</a:t>
            </a:fld>
            <a:endParaRPr lang="de-DE"/>
          </a:p>
        </p:txBody>
      </p:sp>
      <p:pic>
        <p:nvPicPr>
          <p:cNvPr id="9" name="Grafik 8">
            <a:extLst>
              <a:ext uri="{FF2B5EF4-FFF2-40B4-BE49-F238E27FC236}">
                <a16:creationId xmlns:a16="http://schemas.microsoft.com/office/drawing/2014/main" id="{A15E7E95-97C3-4A25-BA56-DC9F91D875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995127"/>
            <a:ext cx="4110481" cy="3153246"/>
          </a:xfrm>
          <a:prstGeom prst="rect">
            <a:avLst/>
          </a:prstGeom>
        </p:spPr>
      </p:pic>
      <p:sp>
        <p:nvSpPr>
          <p:cNvPr id="12" name="Textfeld 11">
            <a:extLst>
              <a:ext uri="{FF2B5EF4-FFF2-40B4-BE49-F238E27FC236}">
                <a16:creationId xmlns:a16="http://schemas.microsoft.com/office/drawing/2014/main" id="{4A2EDCEC-A5FE-437F-A9D5-9E943DB74D91}"/>
              </a:ext>
            </a:extLst>
          </p:cNvPr>
          <p:cNvSpPr txBox="1"/>
          <p:nvPr/>
        </p:nvSpPr>
        <p:spPr>
          <a:xfrm>
            <a:off x="3707904" y="2613300"/>
            <a:ext cx="551754" cy="261610"/>
          </a:xfrm>
          <a:prstGeom prst="rect">
            <a:avLst/>
          </a:prstGeom>
          <a:noFill/>
        </p:spPr>
        <p:txBody>
          <a:bodyPr wrap="none" rtlCol="0">
            <a:spAutoFit/>
          </a:bodyPr>
          <a:lstStyle/>
          <a:p>
            <a:r>
              <a:rPr lang="de-DE" b="1" dirty="0">
                <a:latin typeface="Julius Sans One" panose="02000000000000000000" pitchFamily="2" charset="0"/>
              </a:rPr>
              <a:t>Blau</a:t>
            </a:r>
          </a:p>
        </p:txBody>
      </p:sp>
      <p:sp>
        <p:nvSpPr>
          <p:cNvPr id="13" name="Textfeld 12">
            <a:extLst>
              <a:ext uri="{FF2B5EF4-FFF2-40B4-BE49-F238E27FC236}">
                <a16:creationId xmlns:a16="http://schemas.microsoft.com/office/drawing/2014/main" id="{EA5D1491-CAB6-407E-92D4-D6BA5C19F1BC}"/>
              </a:ext>
            </a:extLst>
          </p:cNvPr>
          <p:cNvSpPr txBox="1"/>
          <p:nvPr/>
        </p:nvSpPr>
        <p:spPr>
          <a:xfrm>
            <a:off x="4143160" y="1725825"/>
            <a:ext cx="503664" cy="261610"/>
          </a:xfrm>
          <a:prstGeom prst="rect">
            <a:avLst/>
          </a:prstGeom>
          <a:noFill/>
        </p:spPr>
        <p:txBody>
          <a:bodyPr wrap="square" rtlCol="0">
            <a:spAutoFit/>
          </a:bodyPr>
          <a:lstStyle/>
          <a:p>
            <a:r>
              <a:rPr lang="de-DE" b="1" dirty="0">
                <a:latin typeface="Julius Sans One" panose="02000000000000000000" pitchFamily="2" charset="0"/>
              </a:rPr>
              <a:t>klar</a:t>
            </a:r>
          </a:p>
        </p:txBody>
      </p:sp>
      <p:sp>
        <p:nvSpPr>
          <p:cNvPr id="14" name="Textfeld 13">
            <a:extLst>
              <a:ext uri="{FF2B5EF4-FFF2-40B4-BE49-F238E27FC236}">
                <a16:creationId xmlns:a16="http://schemas.microsoft.com/office/drawing/2014/main" id="{07EE1A05-D6A9-4480-BC2C-640D60DAEB5F}"/>
              </a:ext>
            </a:extLst>
          </p:cNvPr>
          <p:cNvSpPr txBox="1"/>
          <p:nvPr/>
        </p:nvSpPr>
        <p:spPr>
          <a:xfrm>
            <a:off x="3070590" y="2235253"/>
            <a:ext cx="2145139" cy="261610"/>
          </a:xfrm>
          <a:prstGeom prst="rect">
            <a:avLst/>
          </a:prstGeom>
          <a:noFill/>
        </p:spPr>
        <p:txBody>
          <a:bodyPr wrap="none" rtlCol="0">
            <a:spAutoFit/>
          </a:bodyPr>
          <a:lstStyle/>
          <a:p>
            <a:r>
              <a:rPr lang="de-DE" b="1" dirty="0">
                <a:latin typeface="Julius Sans One" panose="02000000000000000000" pitchFamily="2" charset="0"/>
              </a:rPr>
              <a:t>Voller Schäfchenwolken</a:t>
            </a:r>
          </a:p>
        </p:txBody>
      </p:sp>
      <p:sp>
        <p:nvSpPr>
          <p:cNvPr id="15" name="Textfeld 14">
            <a:extLst>
              <a:ext uri="{FF2B5EF4-FFF2-40B4-BE49-F238E27FC236}">
                <a16:creationId xmlns:a16="http://schemas.microsoft.com/office/drawing/2014/main" id="{28F5C1F8-E505-477D-A199-8666A89B33A2}"/>
              </a:ext>
            </a:extLst>
          </p:cNvPr>
          <p:cNvSpPr txBox="1"/>
          <p:nvPr/>
        </p:nvSpPr>
        <p:spPr>
          <a:xfrm>
            <a:off x="5118318" y="1941005"/>
            <a:ext cx="811441" cy="261610"/>
          </a:xfrm>
          <a:prstGeom prst="rect">
            <a:avLst/>
          </a:prstGeom>
          <a:noFill/>
        </p:spPr>
        <p:txBody>
          <a:bodyPr wrap="none" rtlCol="0">
            <a:spAutoFit/>
          </a:bodyPr>
          <a:lstStyle/>
          <a:p>
            <a:r>
              <a:rPr lang="de-DE" b="1" dirty="0">
                <a:latin typeface="Julius Sans One" panose="02000000000000000000" pitchFamily="2" charset="0"/>
              </a:rPr>
              <a:t>Bewölkt</a:t>
            </a:r>
          </a:p>
        </p:txBody>
      </p:sp>
      <p:sp>
        <p:nvSpPr>
          <p:cNvPr id="16" name="Textfeld 15">
            <a:extLst>
              <a:ext uri="{FF2B5EF4-FFF2-40B4-BE49-F238E27FC236}">
                <a16:creationId xmlns:a16="http://schemas.microsoft.com/office/drawing/2014/main" id="{D9BE23D0-C424-47EB-87A1-9D2FD32620A9}"/>
              </a:ext>
            </a:extLst>
          </p:cNvPr>
          <p:cNvSpPr txBox="1"/>
          <p:nvPr/>
        </p:nvSpPr>
        <p:spPr>
          <a:xfrm>
            <a:off x="3038714" y="2944145"/>
            <a:ext cx="2996891" cy="600164"/>
          </a:xfrm>
          <a:prstGeom prst="rect">
            <a:avLst/>
          </a:prstGeom>
          <a:noFill/>
        </p:spPr>
        <p:txBody>
          <a:bodyPr wrap="square" rtlCol="0">
            <a:spAutoFit/>
          </a:bodyPr>
          <a:lstStyle/>
          <a:p>
            <a:r>
              <a:rPr lang="de-DE" b="1" dirty="0">
                <a:latin typeface="Julius Sans One" panose="02000000000000000000" pitchFamily="2" charset="0"/>
              </a:rPr>
              <a:t>Nicht zu sehen, </a:t>
            </a:r>
            <a:r>
              <a:rPr lang="de-DE" sz="1100" b="1" dirty="0">
                <a:latin typeface="Julius Sans One" panose="02000000000000000000" pitchFamily="2" charset="0"/>
                <a:ea typeface="Calibri"/>
                <a:cs typeface="Times New Roman"/>
              </a:rPr>
              <a:t>weil das Fenster direkt zur Wand des Nachbarhauses hinausgeht</a:t>
            </a:r>
            <a:r>
              <a:rPr lang="de-DE" b="1" dirty="0">
                <a:latin typeface="Julius Sans One" panose="02000000000000000000" pitchFamily="2" charset="0"/>
              </a:rPr>
              <a:t> </a:t>
            </a:r>
          </a:p>
        </p:txBody>
      </p:sp>
      <p:sp>
        <p:nvSpPr>
          <p:cNvPr id="17" name="Textfeld 16">
            <a:extLst>
              <a:ext uri="{FF2B5EF4-FFF2-40B4-BE49-F238E27FC236}">
                <a16:creationId xmlns:a16="http://schemas.microsoft.com/office/drawing/2014/main" id="{1152DFCF-8EBC-4EBC-A763-C6E213965F95}"/>
              </a:ext>
            </a:extLst>
          </p:cNvPr>
          <p:cNvSpPr txBox="1"/>
          <p:nvPr/>
        </p:nvSpPr>
        <p:spPr bwMode="auto">
          <a:xfrm>
            <a:off x="7062565" y="4480528"/>
            <a:ext cx="2085827" cy="230832"/>
          </a:xfrm>
          <a:prstGeom prst="rect">
            <a:avLst/>
          </a:prstGeom>
          <a:noFill/>
        </p:spPr>
        <p:txBody>
          <a:bodyPr wrap="none" rtlCol="0">
            <a:spAutoFit/>
          </a:bodyPr>
          <a:lstStyle/>
          <a:p>
            <a:r>
              <a:rPr lang="de-DE" sz="900" dirty="0">
                <a:solidFill>
                  <a:schemeClr val="tx1">
                    <a:lumMod val="50000"/>
                    <a:lumOff val="50000"/>
                  </a:schemeClr>
                </a:solidFill>
              </a:rPr>
              <a:t>Grafik KI-generiert mit </a:t>
            </a:r>
            <a:r>
              <a:rPr lang="de-DE" sz="900" dirty="0" err="1">
                <a:solidFill>
                  <a:schemeClr val="tx1">
                    <a:lumMod val="50000"/>
                    <a:lumOff val="50000"/>
                  </a:schemeClr>
                </a:solidFill>
              </a:rPr>
              <a:t>gemini</a:t>
            </a:r>
            <a:r>
              <a:rPr lang="de-DE" sz="900" dirty="0">
                <a:solidFill>
                  <a:schemeClr val="tx1">
                    <a:lumMod val="50000"/>
                    <a:lumOff val="50000"/>
                  </a:schemeClr>
                </a:solidFill>
              </a:rPr>
              <a:t> und </a:t>
            </a:r>
            <a:r>
              <a:rPr lang="de-DE" sz="900" dirty="0" err="1">
                <a:solidFill>
                  <a:schemeClr val="tx1">
                    <a:lumMod val="50000"/>
                    <a:lumOff val="50000"/>
                  </a:schemeClr>
                </a:solidFill>
              </a:rPr>
              <a:t>canva</a:t>
            </a:r>
            <a:endParaRPr lang="de-DE" sz="900" dirty="0">
              <a:solidFill>
                <a:schemeClr val="tx1">
                  <a:lumMod val="50000"/>
                  <a:lumOff val="50000"/>
                </a:schemeClr>
              </a:solidFill>
            </a:endParaRPr>
          </a:p>
        </p:txBody>
      </p:sp>
    </p:spTree>
    <p:extLst>
      <p:ext uri="{BB962C8B-B14F-4D97-AF65-F5344CB8AC3E}">
        <p14:creationId xmlns:p14="http://schemas.microsoft.com/office/powerpoint/2010/main" val="108771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Grafik 16">
            <a:extLst>
              <a:ext uri="{FF2B5EF4-FFF2-40B4-BE49-F238E27FC236}">
                <a16:creationId xmlns:a16="http://schemas.microsoft.com/office/drawing/2014/main" id="{07743F34-2EB6-441B-AEB1-943FD7406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7960" y="1152589"/>
            <a:ext cx="4238481" cy="3251438"/>
          </a:xfrm>
          <a:prstGeom prst="rect">
            <a:avLst/>
          </a:prstGeom>
        </p:spPr>
      </p:pic>
      <p:sp>
        <p:nvSpPr>
          <p:cNvPr id="3" name="Textplatzhalter 2"/>
          <p:cNvSpPr>
            <a:spLocks noGrp="1"/>
          </p:cNvSpPr>
          <p:nvPr>
            <p:ph type="title" idx="4294967295"/>
          </p:nvPr>
        </p:nvSpPr>
        <p:spPr bwMode="auto">
          <a:xfrm>
            <a:off x="402591" y="929474"/>
            <a:ext cx="8273865" cy="2308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de-DE" sz="2000" b="0" i="0" u="none" strike="noStrike" kern="0" cap="none" spc="0" normalizeH="0" baseline="0" noProof="0" dirty="0">
                <a:ln>
                  <a:noFill/>
                </a:ln>
                <a:solidFill>
                  <a:schemeClr val="bg1"/>
                </a:solidFill>
                <a:effectLst/>
                <a:uLnTx/>
                <a:uFillTx/>
                <a:latin typeface="+mj-lt"/>
                <a:ea typeface="+mn-ea"/>
                <a:cs typeface="Arial"/>
              </a:rPr>
              <a:t>Wahrscheinlichkeit von Satzenden</a:t>
            </a:r>
          </a:p>
        </p:txBody>
      </p:sp>
      <p:sp>
        <p:nvSpPr>
          <p:cNvPr id="4" name="Fußzeilenplatzhalter 3">
            <a:extLst>
              <a:ext uri="{C183D7F6-B498-43B3-948B-1728B52AA6E4}">
                <adec:decorative xmlns:adec="http://schemas.microsoft.com/office/drawing/2017/decorative" val="1"/>
              </a:ext>
            </a:extLst>
          </p:cNvPr>
          <p:cNvSpPr>
            <a:spLocks noGrp="1"/>
          </p:cNvSpPr>
          <p:nvPr>
            <p:ph type="ftr" sz="quarter" idx="3"/>
          </p:nvPr>
        </p:nvSpPr>
        <p:spPr bwMode="auto"/>
        <p:txBody>
          <a:bodyPr/>
          <a:lstStyle/>
          <a:p>
            <a:pPr marL="0" marR="0" lvl="0" indent="0" algn="ctr" defTabSz="286962" eaLnBrk="1" fontAlgn="auto" latinLnBrk="0" hangingPunct="1">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chemeClr val="tx2">
                    <a:lumMod val="75000"/>
                  </a:schemeClr>
                </a:solidFill>
                <a:effectLst/>
                <a:uLnTx/>
                <a:uFillTx/>
                <a:latin typeface="+mn-lt"/>
                <a:ea typeface="+mn-ea"/>
                <a:cs typeface="+mn-cs"/>
              </a:rPr>
              <a:t>Georg-August-Universität Göttingen</a:t>
            </a:r>
          </a:p>
        </p:txBody>
      </p:sp>
      <p:sp>
        <p:nvSpPr>
          <p:cNvPr id="5" name="Datumsplatzhalter 4">
            <a:extLst>
              <a:ext uri="{C183D7F6-B498-43B3-948B-1728B52AA6E4}">
                <adec:decorative xmlns:adec="http://schemas.microsoft.com/office/drawing/2017/decorative" val="1"/>
              </a:ext>
            </a:extLst>
          </p:cNvPr>
          <p:cNvSpPr>
            <a:spLocks noGrp="1"/>
          </p:cNvSpPr>
          <p:nvPr>
            <p:ph type="dt" sz="half" idx="2"/>
          </p:nvPr>
        </p:nvSpPr>
        <p:spPr bwMode="auto"/>
        <p:txBody>
          <a:bodyPr/>
          <a:lstStyle/>
          <a:p>
            <a:pPr>
              <a:defRPr/>
            </a:pPr>
            <a:fld id="{ACF5EF15-2C16-6A49-87B6-C5AFB945A04B}" type="datetime1">
              <a:rPr lang="de-DE"/>
              <a:t>07.04.2026</a:t>
            </a:fld>
            <a:endParaRPr lang="en-US"/>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4"/>
          </p:nvPr>
        </p:nvSpPr>
        <p:spPr bwMode="auto"/>
        <p:txBody>
          <a:bodyPr/>
          <a:lstStyle/>
          <a:p>
            <a:pPr>
              <a:defRPr/>
            </a:pPr>
            <a:fld id="{B6F15528-21DE-4FAA-801E-634DDDAF4B2B}" type="slidenum">
              <a:rPr lang="de-DE"/>
              <a:t>9</a:t>
            </a:fld>
            <a:endParaRPr lang="de-DE"/>
          </a:p>
        </p:txBody>
      </p:sp>
      <p:sp>
        <p:nvSpPr>
          <p:cNvPr id="7" name="Textplatzhalter 6"/>
          <p:cNvSpPr>
            <a:spLocks noGrp="1"/>
          </p:cNvSpPr>
          <p:nvPr>
            <p:ph type="body" sz="quarter" idx="12"/>
          </p:nvPr>
        </p:nvSpPr>
        <p:spPr bwMode="auto"/>
        <p:txBody>
          <a:bodyPr/>
          <a:lstStyle/>
          <a:p>
            <a:pPr>
              <a:defRPr/>
            </a:pPr>
            <a:endParaRPr lang="de-DE"/>
          </a:p>
        </p:txBody>
      </p:sp>
      <p:grpSp>
        <p:nvGrpSpPr>
          <p:cNvPr id="8" name="Gruppieren 7" descr="Ein arbeitender Taschenrechner, als dessen Ergebnis die Wolke von der letzten Folie angezeigt wird. Den einzelnen, möglichen Vervollständigungen des Beispielsatzes &quot;Die Sonne scheint und der Himmel ist voller..&quot; sind Wahrscheinlichkeiten zugeordnet.&#10;Die Vorschläge mit Wahrscheinlichkeit sind:&#10;blau 0,16&#10;klar 0,15&#10;voller Schäfchenwolken 0,03&#10;bewölkt 0.06&#10;Nicht zu sehen, weil das Fenster direkt zur Wand des Nachbarhauses hinausgeht 0.01  &#10;">
            <a:extLst>
              <a:ext uri="{FF2B5EF4-FFF2-40B4-BE49-F238E27FC236}">
                <a16:creationId xmlns:a16="http://schemas.microsoft.com/office/drawing/2014/main" id="{0DC610C1-B658-9DF3-EBEB-18D5C6EBD500}"/>
              </a:ext>
            </a:extLst>
          </p:cNvPr>
          <p:cNvGrpSpPr/>
          <p:nvPr/>
        </p:nvGrpSpPr>
        <p:grpSpPr>
          <a:xfrm>
            <a:off x="5120668" y="2117905"/>
            <a:ext cx="3577909" cy="1600438"/>
            <a:chOff x="5202642" y="3200449"/>
            <a:chExt cx="2770053" cy="917402"/>
          </a:xfrm>
        </p:grpSpPr>
        <p:sp>
          <p:nvSpPr>
            <p:cNvPr id="59" name="Textfeld 58"/>
            <p:cNvSpPr txBox="1"/>
            <p:nvPr/>
          </p:nvSpPr>
          <p:spPr bwMode="auto">
            <a:xfrm>
              <a:off x="5202642" y="3200449"/>
              <a:ext cx="2770053" cy="917402"/>
            </a:xfrm>
            <a:prstGeom prst="rect">
              <a:avLst/>
            </a:prstGeom>
            <a:noFill/>
          </p:spPr>
          <p:txBody>
            <a:bodyPr wrap="square" rtlCol="0">
              <a:spAutoFit/>
            </a:bodyPr>
            <a:lstStyle/>
            <a:p>
              <a:pPr>
                <a:defRPr/>
              </a:pPr>
              <a:r>
                <a:rPr lang="de-DE" sz="1400" dirty="0">
                  <a:latin typeface="Calibri"/>
                  <a:ea typeface="Calibri"/>
                  <a:cs typeface="Times New Roman"/>
                  <a:sym typeface="Wingdings" panose="05000000000000000000" pitchFamily="2" charset="2"/>
                </a:rPr>
                <a:t></a:t>
              </a:r>
              <a:r>
                <a:rPr lang="de-DE" sz="1400" dirty="0">
                  <a:latin typeface="Calibri"/>
                  <a:ea typeface="Calibri"/>
                  <a:cs typeface="Times New Roman"/>
                </a:rPr>
                <a:t> Blau			 					0.16</a:t>
              </a:r>
              <a:endParaRPr sz="2000" dirty="0"/>
            </a:p>
            <a:p>
              <a:pPr>
                <a:defRPr/>
              </a:pPr>
              <a:r>
                <a:rPr lang="de-DE" sz="1400" dirty="0">
                  <a:latin typeface="Calibri"/>
                  <a:ea typeface="Calibri"/>
                  <a:cs typeface="Times New Roman"/>
                  <a:sym typeface="Wingdings" panose="05000000000000000000" pitchFamily="2" charset="2"/>
                </a:rPr>
                <a:t></a:t>
              </a:r>
              <a:r>
                <a:rPr lang="de-DE" sz="1400" dirty="0">
                  <a:latin typeface="Calibri"/>
                  <a:ea typeface="Calibri"/>
                  <a:cs typeface="Times New Roman"/>
                </a:rPr>
                <a:t> Klar			  					0.15</a:t>
              </a:r>
              <a:endParaRPr sz="2000" dirty="0"/>
            </a:p>
            <a:p>
              <a:pPr>
                <a:defRPr/>
              </a:pPr>
              <a:r>
                <a:rPr lang="de-DE" sz="1400" dirty="0">
                  <a:latin typeface="Calibri"/>
                  <a:ea typeface="Calibri"/>
                  <a:cs typeface="Times New Roman"/>
                  <a:sym typeface="Wingdings" panose="05000000000000000000" pitchFamily="2" charset="2"/>
                </a:rPr>
                <a:t></a:t>
              </a:r>
              <a:r>
                <a:rPr lang="de-DE" sz="1400" dirty="0">
                  <a:latin typeface="Calibri"/>
                  <a:ea typeface="Calibri"/>
                  <a:cs typeface="Times New Roman"/>
                </a:rPr>
                <a:t> Bewölkt			 				0.06</a:t>
              </a:r>
              <a:endParaRPr sz="2000" dirty="0"/>
            </a:p>
            <a:p>
              <a:pPr>
                <a:defRPr/>
              </a:pPr>
              <a:r>
                <a:rPr lang="de-DE" sz="1400" dirty="0">
                  <a:latin typeface="Calibri"/>
                  <a:ea typeface="Calibri"/>
                  <a:cs typeface="Times New Roman"/>
                  <a:sym typeface="Wingdings" panose="05000000000000000000" pitchFamily="2" charset="2"/>
                </a:rPr>
                <a:t></a:t>
              </a:r>
              <a:r>
                <a:rPr lang="de-DE" sz="1400" dirty="0">
                  <a:latin typeface="Calibri"/>
                  <a:ea typeface="Calibri"/>
                  <a:cs typeface="Times New Roman"/>
                </a:rPr>
                <a:t> voller Schäfchenwolken			0.03</a:t>
              </a:r>
              <a:endParaRPr sz="2000" dirty="0"/>
            </a:p>
            <a:p>
              <a:pPr marL="180975" indent="-180975">
                <a:buFont typeface="Wingdings" panose="05000000000000000000" pitchFamily="2" charset="2"/>
                <a:buChar char="à"/>
                <a:tabLst>
                  <a:tab pos="268288" algn="l"/>
                </a:tabLst>
                <a:defRPr/>
              </a:pPr>
              <a:r>
                <a:rPr lang="de-DE" sz="1400" dirty="0">
                  <a:latin typeface="Calibri"/>
                  <a:ea typeface="Calibri"/>
                  <a:cs typeface="Times New Roman"/>
                </a:rPr>
                <a:t>nicht zu sehen, 					0.01</a:t>
              </a:r>
            </a:p>
            <a:p>
              <a:pPr>
                <a:tabLst>
                  <a:tab pos="180975" algn="l"/>
                </a:tabLst>
                <a:defRPr/>
              </a:pPr>
              <a:r>
                <a:rPr lang="de-DE" sz="1400" dirty="0">
                  <a:latin typeface="Calibri"/>
                  <a:ea typeface="Calibri"/>
                  <a:cs typeface="Times New Roman"/>
                </a:rPr>
                <a:t>	weil das Fenster direkt zur Wand des 	Nachbarhauses hinausgeht</a:t>
              </a:r>
              <a:endParaRPr sz="2000" dirty="0"/>
            </a:p>
          </p:txBody>
        </p:sp>
        <p:cxnSp>
          <p:nvCxnSpPr>
            <p:cNvPr id="60" name="Gerader Verbinder 59"/>
            <p:cNvCxnSpPr>
              <a:cxnSpLocks/>
            </p:cNvCxnSpPr>
            <p:nvPr/>
          </p:nvCxnSpPr>
          <p:spPr bwMode="auto">
            <a:xfrm>
              <a:off x="5727534" y="3294609"/>
              <a:ext cx="1497700" cy="0"/>
            </a:xfrm>
            <a:prstGeom prst="line">
              <a:avLst/>
            </a:prstGeom>
            <a:ln>
              <a:solidFill>
                <a:srgbClr val="0A5B79"/>
              </a:solidFill>
              <a:prstDash val="lgDash"/>
            </a:ln>
          </p:spPr>
          <p:style>
            <a:lnRef idx="1">
              <a:schemeClr val="accent1"/>
            </a:lnRef>
            <a:fillRef idx="0">
              <a:schemeClr val="accent1"/>
            </a:fillRef>
            <a:effectRef idx="0">
              <a:schemeClr val="accent1"/>
            </a:effectRef>
            <a:fontRef idx="minor">
              <a:schemeClr val="tx1"/>
            </a:fontRef>
          </p:style>
        </p:cxnSp>
        <p:cxnSp>
          <p:nvCxnSpPr>
            <p:cNvPr id="61" name="Gerader Verbinder 60"/>
            <p:cNvCxnSpPr>
              <a:cxnSpLocks/>
            </p:cNvCxnSpPr>
            <p:nvPr/>
          </p:nvCxnSpPr>
          <p:spPr bwMode="auto">
            <a:xfrm>
              <a:off x="5727633" y="3422042"/>
              <a:ext cx="1472501" cy="0"/>
            </a:xfrm>
            <a:prstGeom prst="line">
              <a:avLst/>
            </a:prstGeom>
            <a:ln>
              <a:solidFill>
                <a:srgbClr val="0A5B79"/>
              </a:solidFill>
              <a:prstDash val="lgDash"/>
            </a:ln>
          </p:spPr>
          <p:style>
            <a:lnRef idx="1">
              <a:schemeClr val="accent1"/>
            </a:lnRef>
            <a:fillRef idx="0">
              <a:schemeClr val="accent1"/>
            </a:fillRef>
            <a:effectRef idx="0">
              <a:schemeClr val="accent1"/>
            </a:effectRef>
            <a:fontRef idx="minor">
              <a:schemeClr val="tx1"/>
            </a:fontRef>
          </p:style>
        </p:cxnSp>
        <p:cxnSp>
          <p:nvCxnSpPr>
            <p:cNvPr id="62" name="Gerader Verbinder 61"/>
            <p:cNvCxnSpPr>
              <a:cxnSpLocks/>
            </p:cNvCxnSpPr>
            <p:nvPr/>
          </p:nvCxnSpPr>
          <p:spPr bwMode="auto">
            <a:xfrm>
              <a:off x="5914145" y="3530660"/>
              <a:ext cx="1285987" cy="0"/>
            </a:xfrm>
            <a:prstGeom prst="line">
              <a:avLst/>
            </a:prstGeom>
            <a:ln>
              <a:solidFill>
                <a:srgbClr val="0A5B79"/>
              </a:solidFill>
              <a:prstDash val="lgDash"/>
            </a:ln>
          </p:spPr>
          <p:style>
            <a:lnRef idx="1">
              <a:schemeClr val="accent1"/>
            </a:lnRef>
            <a:fillRef idx="0">
              <a:schemeClr val="accent1"/>
            </a:fillRef>
            <a:effectRef idx="0">
              <a:schemeClr val="accent1"/>
            </a:effectRef>
            <a:fontRef idx="minor">
              <a:schemeClr val="tx1"/>
            </a:fontRef>
          </p:style>
        </p:cxnSp>
        <p:cxnSp>
          <p:nvCxnSpPr>
            <p:cNvPr id="63" name="Gerader Verbinder 62"/>
            <p:cNvCxnSpPr>
              <a:cxnSpLocks/>
            </p:cNvCxnSpPr>
            <p:nvPr/>
          </p:nvCxnSpPr>
          <p:spPr bwMode="auto">
            <a:xfrm flipV="1">
              <a:off x="6775282" y="3659150"/>
              <a:ext cx="401833" cy="1"/>
            </a:xfrm>
            <a:prstGeom prst="line">
              <a:avLst/>
            </a:prstGeom>
            <a:ln>
              <a:solidFill>
                <a:srgbClr val="0A5B79"/>
              </a:solidFill>
              <a:prstDash val="lgDash"/>
            </a:ln>
          </p:spPr>
          <p:style>
            <a:lnRef idx="1">
              <a:schemeClr val="accent1"/>
            </a:lnRef>
            <a:fillRef idx="0">
              <a:schemeClr val="accent1"/>
            </a:fillRef>
            <a:effectRef idx="0">
              <a:schemeClr val="accent1"/>
            </a:effectRef>
            <a:fontRef idx="minor">
              <a:schemeClr val="tx1"/>
            </a:fontRef>
          </p:style>
        </p:cxnSp>
        <p:cxnSp>
          <p:nvCxnSpPr>
            <p:cNvPr id="64" name="Gerader Verbinder 63"/>
            <p:cNvCxnSpPr>
              <a:cxnSpLocks/>
            </p:cNvCxnSpPr>
            <p:nvPr/>
          </p:nvCxnSpPr>
          <p:spPr bwMode="auto">
            <a:xfrm>
              <a:off x="6340875" y="3778318"/>
              <a:ext cx="859259" cy="0"/>
            </a:xfrm>
            <a:prstGeom prst="line">
              <a:avLst/>
            </a:prstGeom>
            <a:ln>
              <a:solidFill>
                <a:srgbClr val="0A5B79"/>
              </a:solidFill>
              <a:prstDash val="lgDash"/>
            </a:ln>
          </p:spPr>
          <p:style>
            <a:lnRef idx="1">
              <a:schemeClr val="accent1"/>
            </a:lnRef>
            <a:fillRef idx="0">
              <a:schemeClr val="accent1"/>
            </a:fillRef>
            <a:effectRef idx="0">
              <a:schemeClr val="accent1"/>
            </a:effectRef>
            <a:fontRef idx="minor">
              <a:schemeClr val="tx1"/>
            </a:fontRef>
          </p:style>
        </p:cxnSp>
      </p:grpSp>
      <p:sp>
        <p:nvSpPr>
          <p:cNvPr id="23" name="Pfeil: nach rechts 22">
            <a:extLst>
              <a:ext uri="{FF2B5EF4-FFF2-40B4-BE49-F238E27FC236}">
                <a16:creationId xmlns:a16="http://schemas.microsoft.com/office/drawing/2014/main" id="{636DD5F4-01E2-495F-81E0-ECE60C9689DF}"/>
              </a:ext>
            </a:extLst>
          </p:cNvPr>
          <p:cNvSpPr/>
          <p:nvPr/>
        </p:nvSpPr>
        <p:spPr>
          <a:xfrm>
            <a:off x="3058299" y="2351964"/>
            <a:ext cx="1512168" cy="792088"/>
          </a:xfrm>
          <a:prstGeom prst="rightArrow">
            <a:avLst/>
          </a:prstGeom>
          <a:solidFill>
            <a:srgbClr val="0B5A78"/>
          </a:solidFill>
          <a:ln>
            <a:solidFill>
              <a:srgbClr val="0A5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153269"/>
              </a:solidFill>
            </a:endParaRPr>
          </a:p>
        </p:txBody>
      </p:sp>
      <p:pic>
        <p:nvPicPr>
          <p:cNvPr id="11" name="Grafik 10">
            <a:extLst>
              <a:ext uri="{FF2B5EF4-FFF2-40B4-BE49-F238E27FC236}">
                <a16:creationId xmlns:a16="http://schemas.microsoft.com/office/drawing/2014/main" id="{31B79BB2-AF18-4AB2-9F8A-4A04F3595D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28" t="2344" r="18882" b="-399"/>
          <a:stretch/>
        </p:blipFill>
        <p:spPr>
          <a:xfrm>
            <a:off x="301685" y="1196526"/>
            <a:ext cx="2535561" cy="3171280"/>
          </a:xfrm>
          <a:prstGeom prst="rect">
            <a:avLst/>
          </a:prstGeom>
        </p:spPr>
      </p:pic>
      <p:sp>
        <p:nvSpPr>
          <p:cNvPr id="21" name="Textfeld 20">
            <a:extLst>
              <a:ext uri="{FF2B5EF4-FFF2-40B4-BE49-F238E27FC236}">
                <a16:creationId xmlns:a16="http://schemas.microsoft.com/office/drawing/2014/main" id="{1EF625AE-D857-4EA3-856C-882321123655}"/>
              </a:ext>
            </a:extLst>
          </p:cNvPr>
          <p:cNvSpPr txBox="1"/>
          <p:nvPr/>
        </p:nvSpPr>
        <p:spPr bwMode="auto">
          <a:xfrm>
            <a:off x="7062565" y="4480528"/>
            <a:ext cx="2085827" cy="230832"/>
          </a:xfrm>
          <a:prstGeom prst="rect">
            <a:avLst/>
          </a:prstGeom>
          <a:noFill/>
        </p:spPr>
        <p:txBody>
          <a:bodyPr wrap="none" rtlCol="0">
            <a:spAutoFit/>
          </a:bodyPr>
          <a:lstStyle/>
          <a:p>
            <a:r>
              <a:rPr lang="de-DE" sz="900" dirty="0">
                <a:solidFill>
                  <a:schemeClr val="tx1">
                    <a:lumMod val="50000"/>
                    <a:lumOff val="50000"/>
                  </a:schemeClr>
                </a:solidFill>
              </a:rPr>
              <a:t>Grafik KI-generiert mit </a:t>
            </a:r>
            <a:r>
              <a:rPr lang="de-DE" sz="900" dirty="0" err="1">
                <a:solidFill>
                  <a:schemeClr val="tx1">
                    <a:lumMod val="50000"/>
                    <a:lumOff val="50000"/>
                  </a:schemeClr>
                </a:solidFill>
              </a:rPr>
              <a:t>gemini</a:t>
            </a:r>
            <a:r>
              <a:rPr lang="de-DE" sz="900" dirty="0">
                <a:solidFill>
                  <a:schemeClr val="tx1">
                    <a:lumMod val="50000"/>
                    <a:lumOff val="50000"/>
                  </a:schemeClr>
                </a:solidFill>
              </a:rPr>
              <a:t> und </a:t>
            </a:r>
            <a:r>
              <a:rPr lang="de-DE" sz="900" dirty="0" err="1">
                <a:solidFill>
                  <a:schemeClr val="tx1">
                    <a:lumMod val="50000"/>
                    <a:lumOff val="50000"/>
                  </a:schemeClr>
                </a:solidFill>
              </a:rPr>
              <a:t>canva</a:t>
            </a:r>
            <a:endParaRPr lang="de-DE" sz="900" dirty="0">
              <a:solidFill>
                <a:schemeClr val="tx1">
                  <a:lumMod val="50000"/>
                  <a:lumOff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Farben Uni Göttingen">
      <a:dk1>
        <a:sysClr val="windowText" lastClr="000000"/>
      </a:dk1>
      <a:lt1>
        <a:sysClr val="window" lastClr="FFFFFF"/>
      </a:lt1>
      <a:dk2>
        <a:srgbClr val="005F9B"/>
      </a:dk2>
      <a:lt2>
        <a:srgbClr val="50A5D2"/>
      </a:lt2>
      <a:accent1>
        <a:srgbClr val="153268"/>
      </a:accent1>
      <a:accent2>
        <a:srgbClr val="3B3B3A"/>
      </a:accent2>
      <a:accent3>
        <a:srgbClr val="84BFEA"/>
      </a:accent3>
      <a:accent4>
        <a:srgbClr val="EAE2D8"/>
      </a:accent4>
      <a:accent5>
        <a:srgbClr val="F6F4F0"/>
      </a:accent5>
      <a:accent6>
        <a:srgbClr val="575756"/>
      </a:accent6>
      <a:hlink>
        <a:srgbClr val="0033CC"/>
      </a:hlink>
      <a:folHlink>
        <a:srgbClr val="6600CC"/>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1234</Words>
  <Application>Microsoft Office PowerPoint</Application>
  <DocSecurity>0</DocSecurity>
  <PresentationFormat>Bildschirmpräsentation (16:9)</PresentationFormat>
  <Paragraphs>107</Paragraphs>
  <Slides>11</Slides>
  <Notes>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Aptos</vt:lpstr>
      <vt:lpstr>Arial</vt:lpstr>
      <vt:lpstr>Calibri</vt:lpstr>
      <vt:lpstr>Ink Free</vt:lpstr>
      <vt:lpstr>Julius Sans One</vt:lpstr>
      <vt:lpstr>Symbol</vt:lpstr>
      <vt:lpstr>Wingdings</vt:lpstr>
      <vt:lpstr>Office Theme</vt:lpstr>
      <vt:lpstr>Wie funktioniert eine textgenerative KI?</vt:lpstr>
      <vt:lpstr>Die Herausforderung des Kontextes in der Sprache </vt:lpstr>
      <vt:lpstr>Kern der Transformer-Architektur: Aufmerksamkeits-Mechanismus (Attention Mechanism).  </vt:lpstr>
      <vt:lpstr>Phasen des KI-Trainings</vt:lpstr>
      <vt:lpstr>Illustration: von Trainingsdaten zum Modell</vt:lpstr>
      <vt:lpstr>Illustration: vom Token zum Modell</vt:lpstr>
      <vt:lpstr>Beispielaufgabe für KI:  </vt:lpstr>
      <vt:lpstr>PowerPoint-Präsentation</vt:lpstr>
      <vt:lpstr>Wahrscheinlichkeit von Satzenden</vt:lpstr>
      <vt:lpstr>Zufallselement bei der Textgenerierung </vt:lpstr>
      <vt:lpstr>Statistische Analyse vs. Menschliches Verständnis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Lange, Regina (ZVW);Voss, Christine</dc:creator>
  <cp:keywords/>
  <dc:description/>
  <cp:lastModifiedBy>Tasche, Tatyana</cp:lastModifiedBy>
  <cp:revision>265</cp:revision>
  <dcterms:created xsi:type="dcterms:W3CDTF">2017-08-09T09:33:14Z</dcterms:created>
  <dcterms:modified xsi:type="dcterms:W3CDTF">2026-04-07T13:20:27Z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2016-08-08T00:00:00Z</vt:filetime>
  </property>
  <property fmtid="{D5CDD505-2E9C-101B-9397-08002B2CF9AE}" pid="3" name="Creator">
    <vt:lpwstr>Adobe InDesign CC 2015 (Macintosh)</vt:lpwstr>
  </property>
  <property fmtid="{D5CDD505-2E9C-101B-9397-08002B2CF9AE}" pid="4" name="LastSaved">
    <vt:filetime>2016-08-08T00:00:00Z</vt:filetime>
  </property>
</Properties>
</file>